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76" r:id="rId5"/>
    <p:sldId id="259" r:id="rId6"/>
    <p:sldId id="260" r:id="rId7"/>
    <p:sldId id="267" r:id="rId8"/>
    <p:sldId id="268" r:id="rId9"/>
    <p:sldId id="269" r:id="rId10"/>
    <p:sldId id="261" r:id="rId11"/>
    <p:sldId id="270" r:id="rId12"/>
    <p:sldId id="271" r:id="rId13"/>
    <p:sldId id="272" r:id="rId14"/>
    <p:sldId id="273" r:id="rId15"/>
    <p:sldId id="274" r:id="rId16"/>
    <p:sldId id="275" r:id="rId17"/>
    <p:sldId id="262" r:id="rId18"/>
    <p:sldId id="263" r:id="rId19"/>
    <p:sldId id="264" r:id="rId20"/>
    <p:sldId id="265" r:id="rId21"/>
    <p:sldId id="26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16.04.2014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16.04.2014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16.04.2014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16.04.2014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16.04.2014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16.04.2014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16.04.2014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16.04.2014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4584" y="548680"/>
            <a:ext cx="10081120" cy="2585323"/>
          </a:xfrm>
          <a:prstGeom prst="rect">
            <a:avLst/>
          </a:prstGeom>
          <a:noFill/>
        </p:spPr>
        <p:txBody>
          <a:bodyPr wrap="square" lIns="91440" tIns="45720" rIns="91440" bIns="45720">
            <a:spAutoFit/>
          </a:bodyPr>
          <a:lstStyle/>
          <a:p>
            <a:pPr algn="ctr"/>
            <a:r>
              <a:rPr lang="uk-U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Скалева</a:t>
            </a:r>
            <a:r>
              <a:rPr lang="uk-U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ти моя, </a:t>
            </a:r>
            <a:r>
              <a:rPr lang="uk-UA"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Скалева...”</a:t>
            </a:r>
            <a:endPar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C:\Users\Lenovo\Desktop\Т.Оксана\_DSC0216.JPG"/>
          <p:cNvPicPr>
            <a:picLocks noChangeAspect="1" noChangeArrowheads="1"/>
          </p:cNvPicPr>
          <p:nvPr/>
        </p:nvPicPr>
        <p:blipFill>
          <a:blip r:embed="rId2" cstate="print"/>
          <a:srcRect/>
          <a:stretch>
            <a:fillRect/>
          </a:stretch>
        </p:blipFill>
        <p:spPr bwMode="auto">
          <a:xfrm>
            <a:off x="1835696" y="2276872"/>
            <a:ext cx="5544616" cy="3696411"/>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randombar(horizontal)">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6672"/>
            <a:ext cx="8280920" cy="2308324"/>
          </a:xfrm>
          <a:prstGeom prst="rect">
            <a:avLst/>
          </a:prstGeom>
          <a:noFill/>
        </p:spPr>
        <p:txBody>
          <a:bodyPr wrap="square" rtlCol="0">
            <a:spAutoFit/>
          </a:bodyPr>
          <a:lstStyle/>
          <a:p>
            <a:r>
              <a:rPr lang="uk-UA" dirty="0" smtClean="0">
                <a:latin typeface="Times New Roman" pitchFamily="18" charset="0"/>
                <a:cs typeface="Times New Roman" pitchFamily="18" charset="0"/>
              </a:rPr>
              <a:t>В результаті боїв загинуло 46 радянських </a:t>
            </a:r>
            <a:r>
              <a:rPr lang="uk-UA" dirty="0" err="1" smtClean="0">
                <a:latin typeface="Times New Roman" pitchFamily="18" charset="0"/>
                <a:cs typeface="Times New Roman" pitchFamily="18" charset="0"/>
              </a:rPr>
              <a:t>воїнів.Вони</a:t>
            </a:r>
            <a:r>
              <a:rPr lang="uk-UA" dirty="0" smtClean="0">
                <a:latin typeface="Times New Roman" pitchFamily="18" charset="0"/>
                <a:cs typeface="Times New Roman" pitchFamily="18" charset="0"/>
              </a:rPr>
              <a:t> поховані в братській могилі,що знаходиться в Північно-західній частині </a:t>
            </a:r>
            <a:r>
              <a:rPr lang="uk-UA" dirty="0" err="1" smtClean="0">
                <a:latin typeface="Times New Roman" pitchFamily="18" charset="0"/>
                <a:cs typeface="Times New Roman" pitchFamily="18" charset="0"/>
              </a:rPr>
              <a:t>села.Там</a:t>
            </a:r>
            <a:r>
              <a:rPr lang="uk-UA" dirty="0" smtClean="0">
                <a:latin typeface="Times New Roman" pitchFamily="18" charset="0"/>
                <a:cs typeface="Times New Roman" pitchFamily="18" charset="0"/>
              </a:rPr>
              <a:t> же споруджено пам’ятник Воїнам-Визволителям.</a:t>
            </a:r>
            <a:endParaRPr lang="ru-RU"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        Пошуковцями </a:t>
            </a:r>
            <a:r>
              <a:rPr lang="uk-UA" dirty="0" err="1" smtClean="0">
                <a:latin typeface="Times New Roman" pitchFamily="18" charset="0"/>
                <a:cs typeface="Times New Roman" pitchFamily="18" charset="0"/>
              </a:rPr>
              <a:t>Скалівської</a:t>
            </a:r>
            <a:r>
              <a:rPr lang="uk-UA" dirty="0" smtClean="0">
                <a:latin typeface="Times New Roman" pitchFamily="18" charset="0"/>
                <a:cs typeface="Times New Roman" pitchFamily="18" charset="0"/>
              </a:rPr>
              <a:t> школи було встановлено кілька прізвищ радянських воїнів,які загинули під час визволення </a:t>
            </a:r>
            <a:r>
              <a:rPr lang="uk-UA" dirty="0" err="1" smtClean="0">
                <a:latin typeface="Times New Roman" pitchFamily="18" charset="0"/>
                <a:cs typeface="Times New Roman" pitchFamily="18" charset="0"/>
              </a:rPr>
              <a:t>Скалевої</a:t>
            </a:r>
            <a:r>
              <a:rPr lang="uk-UA" dirty="0" smtClean="0">
                <a:latin typeface="Times New Roman" pitchFamily="18" charset="0"/>
                <a:cs typeface="Times New Roman" pitchFamily="18" charset="0"/>
              </a:rPr>
              <a:t>.. Це-молодший лейтенант </a:t>
            </a:r>
            <a:r>
              <a:rPr lang="uk-UA" dirty="0" err="1" smtClean="0">
                <a:latin typeface="Times New Roman" pitchFamily="18" charset="0"/>
                <a:cs typeface="Times New Roman" pitchFamily="18" charset="0"/>
              </a:rPr>
              <a:t>Іващенко</a:t>
            </a:r>
            <a:r>
              <a:rPr lang="uk-UA" dirty="0" smtClean="0">
                <a:latin typeface="Times New Roman" pitchFamily="18" charset="0"/>
                <a:cs typeface="Times New Roman" pitchFamily="18" charset="0"/>
              </a:rPr>
              <a:t> , сержант Гайдамака, рядові </a:t>
            </a:r>
            <a:r>
              <a:rPr lang="uk-UA" dirty="0" err="1" smtClean="0">
                <a:latin typeface="Times New Roman" pitchFamily="18" charset="0"/>
                <a:cs typeface="Times New Roman" pitchFamily="18" charset="0"/>
              </a:rPr>
              <a:t>Джалілов</a:t>
            </a:r>
            <a:r>
              <a:rPr lang="uk-UA" dirty="0" smtClean="0">
                <a:latin typeface="Times New Roman" pitchFamily="18" charset="0"/>
                <a:cs typeface="Times New Roman" pitchFamily="18" charset="0"/>
              </a:rPr>
              <a:t>,</a:t>
            </a:r>
            <a:r>
              <a:rPr lang="uk-UA" dirty="0" err="1" smtClean="0">
                <a:latin typeface="Times New Roman" pitchFamily="18" charset="0"/>
                <a:cs typeface="Times New Roman" pitchFamily="18" charset="0"/>
              </a:rPr>
              <a:t>Махонін</a:t>
            </a:r>
            <a:r>
              <a:rPr lang="uk-UA" dirty="0" smtClean="0">
                <a:latin typeface="Times New Roman" pitchFamily="18" charset="0"/>
                <a:cs typeface="Times New Roman" pitchFamily="18" charset="0"/>
              </a:rPr>
              <a:t>,</a:t>
            </a:r>
            <a:r>
              <a:rPr lang="uk-UA" dirty="0" err="1" smtClean="0">
                <a:latin typeface="Times New Roman" pitchFamily="18" charset="0"/>
                <a:cs typeface="Times New Roman" pitchFamily="18" charset="0"/>
              </a:rPr>
              <a:t>Михайлін</a:t>
            </a:r>
            <a:r>
              <a:rPr lang="uk-UA"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За рішенням Сесії </a:t>
            </a:r>
            <a:r>
              <a:rPr lang="uk-UA" dirty="0" err="1" smtClean="0">
                <a:latin typeface="Times New Roman" pitchFamily="18" charset="0"/>
                <a:cs typeface="Times New Roman" pitchFamily="18" charset="0"/>
              </a:rPr>
              <a:t>Скалівської</a:t>
            </a:r>
            <a:r>
              <a:rPr lang="uk-UA" dirty="0" smtClean="0">
                <a:latin typeface="Times New Roman" pitchFamily="18" charset="0"/>
                <a:cs typeface="Times New Roman" pitchFamily="18" charset="0"/>
              </a:rPr>
              <a:t> сільської ради їхніми прізвищами названі вулиці нашого села.   </a:t>
            </a:r>
            <a:endParaRPr lang="ru-RU" dirty="0">
              <a:latin typeface="Times New Roman" pitchFamily="18" charset="0"/>
              <a:cs typeface="Times New Roman" pitchFamily="18" charset="0"/>
            </a:endParaRPr>
          </a:p>
        </p:txBody>
      </p:sp>
      <p:pic>
        <p:nvPicPr>
          <p:cNvPr id="26626" name="Picture 2" descr="C:\Users\Lenovo\Desktop\Т.Оксана\_DSC0313.JPG"/>
          <p:cNvPicPr>
            <a:picLocks noChangeAspect="1" noChangeArrowheads="1"/>
          </p:cNvPicPr>
          <p:nvPr/>
        </p:nvPicPr>
        <p:blipFill>
          <a:blip r:embed="rId2" cstate="print"/>
          <a:srcRect/>
          <a:stretch>
            <a:fillRect/>
          </a:stretch>
        </p:blipFill>
        <p:spPr bwMode="auto">
          <a:xfrm>
            <a:off x="1907704" y="2708920"/>
            <a:ext cx="5328592" cy="3552394"/>
          </a:xfrm>
          <a:prstGeom prst="rect">
            <a:avLst/>
          </a:prstGeom>
          <a:ln>
            <a:noFill/>
          </a:ln>
          <a:effectLst>
            <a:softEdge rad="112500"/>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par>
                          <p:cTn id="12" fill="hold">
                            <p:stCondLst>
                              <p:cond delay="500"/>
                            </p:stCondLst>
                            <p:childTnLst>
                              <p:par>
                                <p:cTn id="13" presetID="39" presetClass="entr" presetSubtype="0" accel="100000" fill="hold" nodeType="afterEffect">
                                  <p:stCondLst>
                                    <p:cond delay="0"/>
                                  </p:stCondLst>
                                  <p:childTnLst>
                                    <p:set>
                                      <p:cBhvr>
                                        <p:cTn id="14" dur="1" fill="hold">
                                          <p:stCondLst>
                                            <p:cond delay="0"/>
                                          </p:stCondLst>
                                        </p:cTn>
                                        <p:tgtEl>
                                          <p:spTgt spid="26626"/>
                                        </p:tgtEl>
                                        <p:attrNameLst>
                                          <p:attrName>style.visibility</p:attrName>
                                        </p:attrNameLst>
                                      </p:cBhvr>
                                      <p:to>
                                        <p:strVal val="visible"/>
                                      </p:to>
                                    </p:set>
                                    <p:anim calcmode="lin" valueType="num">
                                      <p:cBhvr>
                                        <p:cTn id="15" dur="500" fill="hold"/>
                                        <p:tgtEl>
                                          <p:spTgt spid="2662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662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662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66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Lenovo\Desktop\Т.Оксана\Holidays_May_9_In_days_of_war_021457_29.jpg"/>
          <p:cNvPicPr>
            <a:picLocks noChangeAspect="1" noChangeArrowheads="1"/>
          </p:cNvPicPr>
          <p:nvPr/>
        </p:nvPicPr>
        <p:blipFill>
          <a:blip r:embed="rId2" cstate="print"/>
          <a:srcRect/>
          <a:stretch>
            <a:fillRect/>
          </a:stretch>
        </p:blipFill>
        <p:spPr bwMode="auto">
          <a:xfrm>
            <a:off x="1835696" y="2924944"/>
            <a:ext cx="5400600" cy="3294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179512" y="260648"/>
            <a:ext cx="8712968" cy="2585323"/>
          </a:xfrm>
          <a:prstGeom prst="rect">
            <a:avLst/>
          </a:prstGeom>
          <a:noFill/>
        </p:spPr>
        <p:txBody>
          <a:bodyPr wrap="square" lIns="91440" tIns="45720" rIns="91440" bIns="45720">
            <a:spAutoFit/>
          </a:bodyPr>
          <a:lstStyle/>
          <a:p>
            <a:pPr algn="ctr"/>
            <a:r>
              <a:rPr lang="uk-UA"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Спогади </a:t>
            </a:r>
          </a:p>
          <a:p>
            <a:pPr algn="ctr"/>
            <a:r>
              <a:rPr lang="uk-UA"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a:t>
            </a: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Велику Вітчизняну війну</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2000"/>
                            </p:stCondLst>
                            <p:childTnLst>
                              <p:par>
                                <p:cTn id="13" presetID="49" presetClass="entr" presetSubtype="0" decel="100000" fill="hold" nodeType="afterEffect">
                                  <p:stCondLst>
                                    <p:cond delay="0"/>
                                  </p:stCondLst>
                                  <p:childTnLst>
                                    <p:set>
                                      <p:cBhvr>
                                        <p:cTn id="14" dur="1" fill="hold">
                                          <p:stCondLst>
                                            <p:cond delay="0"/>
                                          </p:stCondLst>
                                        </p:cTn>
                                        <p:tgtEl>
                                          <p:spTgt spid="27650"/>
                                        </p:tgtEl>
                                        <p:attrNameLst>
                                          <p:attrName>style.visibility</p:attrName>
                                        </p:attrNameLst>
                                      </p:cBhvr>
                                      <p:to>
                                        <p:strVal val="visible"/>
                                      </p:to>
                                    </p:set>
                                    <p:anim calcmode="lin" valueType="num">
                                      <p:cBhvr>
                                        <p:cTn id="15" dur="500" fill="hold"/>
                                        <p:tgtEl>
                                          <p:spTgt spid="27650"/>
                                        </p:tgtEl>
                                        <p:attrNameLst>
                                          <p:attrName>ppt_w</p:attrName>
                                        </p:attrNameLst>
                                      </p:cBhvr>
                                      <p:tavLst>
                                        <p:tav tm="0">
                                          <p:val>
                                            <p:fltVal val="0"/>
                                          </p:val>
                                        </p:tav>
                                        <p:tav tm="100000">
                                          <p:val>
                                            <p:strVal val="#ppt_w"/>
                                          </p:val>
                                        </p:tav>
                                      </p:tavLst>
                                    </p:anim>
                                    <p:anim calcmode="lin" valueType="num">
                                      <p:cBhvr>
                                        <p:cTn id="16" dur="500" fill="hold"/>
                                        <p:tgtEl>
                                          <p:spTgt spid="27650"/>
                                        </p:tgtEl>
                                        <p:attrNameLst>
                                          <p:attrName>ppt_h</p:attrName>
                                        </p:attrNameLst>
                                      </p:cBhvr>
                                      <p:tavLst>
                                        <p:tav tm="0">
                                          <p:val>
                                            <p:fltVal val="0"/>
                                          </p:val>
                                        </p:tav>
                                        <p:tav tm="100000">
                                          <p:val>
                                            <p:strVal val="#ppt_h"/>
                                          </p:val>
                                        </p:tav>
                                      </p:tavLst>
                                    </p:anim>
                                    <p:anim calcmode="lin" valueType="num">
                                      <p:cBhvr>
                                        <p:cTn id="17" dur="500" fill="hold"/>
                                        <p:tgtEl>
                                          <p:spTgt spid="27650"/>
                                        </p:tgtEl>
                                        <p:attrNameLst>
                                          <p:attrName>style.rotation</p:attrName>
                                        </p:attrNameLst>
                                      </p:cBhvr>
                                      <p:tavLst>
                                        <p:tav tm="0">
                                          <p:val>
                                            <p:fltVal val="360"/>
                                          </p:val>
                                        </p:tav>
                                        <p:tav tm="100000">
                                          <p:val>
                                            <p:fltVal val="0"/>
                                          </p:val>
                                        </p:tav>
                                      </p:tavLst>
                                    </p:anim>
                                    <p:animEffect transition="in" filter="fade">
                                      <p:cBhvr>
                                        <p:cTn id="18"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332656"/>
            <a:ext cx="8712968" cy="1446550"/>
          </a:xfrm>
          <a:prstGeom prst="rect">
            <a:avLst/>
          </a:prstGeom>
          <a:noFill/>
        </p:spPr>
        <p:txBody>
          <a:bodyPr wrap="square" lIns="91440" tIns="45720" rIns="91440" bIns="45720">
            <a:spAutoFit/>
          </a:bodyPr>
          <a:lstStyle/>
          <a:p>
            <a:pPr algn="ctr"/>
            <a:r>
              <a:rPr lang="uk-UA"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Спогади </a:t>
            </a:r>
            <a:endParaRPr lang="ru-RU"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a:p>
            <a:pPr algn="ctr"/>
            <a:r>
              <a:rPr lang="uk-UA"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Іванова Івана Трохимовича</a:t>
            </a:r>
            <a:endParaRPr lang="ru-RU"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5" name="TextBox 4"/>
          <p:cNvSpPr txBox="1"/>
          <p:nvPr/>
        </p:nvSpPr>
        <p:spPr>
          <a:xfrm>
            <a:off x="409604" y="1939959"/>
            <a:ext cx="8338860" cy="4339650"/>
          </a:xfrm>
          <a:prstGeom prst="rect">
            <a:avLst/>
          </a:prstGeom>
          <a:noFill/>
        </p:spPr>
        <p:txBody>
          <a:bodyPr wrap="square" rtlCol="0">
            <a:spAutoFit/>
          </a:bodyPr>
          <a:lstStyle/>
          <a:p>
            <a:r>
              <a:rPr lang="uk-UA" sz="2400" dirty="0" smtClean="0">
                <a:latin typeface="Times New Roman" pitchFamily="18" charset="0"/>
                <a:cs typeface="Times New Roman" pitchFamily="18" charset="0"/>
              </a:rPr>
              <a:t>Пішов я до школи у 1936 році. У 1941 році я закінчив 5 класів. А уже 22 червня почалася війна. Батьки в полі були, бо жнива, косили </a:t>
            </a:r>
            <a:r>
              <a:rPr lang="uk-UA" sz="2400" dirty="0" err="1" smtClean="0">
                <a:latin typeface="Times New Roman" pitchFamily="18" charset="0"/>
                <a:cs typeface="Times New Roman" pitchFamily="18" charset="0"/>
              </a:rPr>
              <a:t>косами.я</a:t>
            </a:r>
            <a:r>
              <a:rPr lang="uk-UA" sz="2400" dirty="0" smtClean="0">
                <a:latin typeface="Times New Roman" pitchFamily="18" charset="0"/>
                <a:cs typeface="Times New Roman" pitchFamily="18" charset="0"/>
              </a:rPr>
              <a:t> був один дома. </a:t>
            </a:r>
          </a:p>
          <a:p>
            <a:r>
              <a:rPr lang="uk-UA" sz="2400" dirty="0" smtClean="0">
                <a:latin typeface="Times New Roman" pitchFamily="18" charset="0"/>
                <a:cs typeface="Times New Roman" pitchFamily="18" charset="0"/>
              </a:rPr>
              <a:t>Пам’ятаю такий випадок: налетіли німецькі літаки з танками. Російські кавалеристи заховалися  в садок за хатою. Ті літаки пролетіли до лісу, там згрузили свої 6 танків. Я виліз на хату, мабуть, ще не розумів сповна,що це страшно. Літаки почали бомбити, тут прибіг один з кавалеристів, накричав на мене, щоб я зліз з хати. Я зліз, а вони стали питати, чи немає </a:t>
            </a:r>
            <a:r>
              <a:rPr lang="uk-UA" sz="2400" smtClean="0">
                <a:latin typeface="Times New Roman" pitchFamily="18" charset="0"/>
                <a:cs typeface="Times New Roman" pitchFamily="18" charset="0"/>
              </a:rPr>
              <a:t>поблизу </a:t>
            </a:r>
            <a:r>
              <a:rPr lang="uk-UA" sz="2400" smtClean="0">
                <a:latin typeface="Times New Roman" pitchFamily="18" charset="0"/>
                <a:cs typeface="Times New Roman" pitchFamily="18" charset="0"/>
              </a:rPr>
              <a:t>німців. </a:t>
            </a:r>
            <a:r>
              <a:rPr lang="uk-UA" sz="2400" dirty="0" smtClean="0">
                <a:latin typeface="Times New Roman" pitchFamily="18" charset="0"/>
                <a:cs typeface="Times New Roman" pitchFamily="18" charset="0"/>
              </a:rPr>
              <a:t>Так вони пробули у нас до вечора.</a:t>
            </a:r>
          </a:p>
          <a:p>
            <a:endParaRPr lang="uk-UA" dirty="0" smtClean="0"/>
          </a:p>
          <a:p>
            <a:endParaRPr lang="ru-RU"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980728"/>
            <a:ext cx="8352928" cy="4401205"/>
          </a:xfrm>
          <a:prstGeom prst="rect">
            <a:avLst/>
          </a:prstGeom>
          <a:noFill/>
        </p:spPr>
        <p:txBody>
          <a:bodyPr wrap="square" rtlCol="0">
            <a:spAutoFit/>
          </a:bodyPr>
          <a:lstStyle/>
          <a:p>
            <a:r>
              <a:rPr lang="uk-UA" sz="2800" dirty="0" smtClean="0">
                <a:latin typeface="Times New Roman" pitchFamily="18" charset="0"/>
                <a:cs typeface="Times New Roman" pitchFamily="18" charset="0"/>
              </a:rPr>
              <a:t>Солдатів батьки перевдягнули у цивільне і сховали у яму. Там вони були 2 тижні. Сказали, що родом з Білої Церкви. Коли стало трохи тихіше, попросили батька, щоб він їх завіз до Білої Церкви кіньми. Вночі батько запряг коней пару, сіли всі на віз і через брід, на Піщану, </a:t>
            </a:r>
            <a:r>
              <a:rPr lang="uk-UA" sz="2800" dirty="0" err="1" smtClean="0">
                <a:latin typeface="Times New Roman" pitchFamily="18" charset="0"/>
                <a:cs typeface="Times New Roman" pitchFamily="18" charset="0"/>
              </a:rPr>
              <a:t>Лоташову</a:t>
            </a:r>
            <a:r>
              <a:rPr lang="uk-UA" sz="2800" dirty="0" smtClean="0">
                <a:latin typeface="Times New Roman" pitchFamily="18" charset="0"/>
                <a:cs typeface="Times New Roman" pitchFamily="18" charset="0"/>
              </a:rPr>
              <a:t> і Пальчик поїхав на </a:t>
            </a:r>
            <a:r>
              <a:rPr lang="uk-UA" sz="2800" dirty="0" err="1" smtClean="0">
                <a:latin typeface="Times New Roman" pitchFamily="18" charset="0"/>
                <a:cs typeface="Times New Roman" pitchFamily="18" charset="0"/>
              </a:rPr>
              <a:t>Юрбас</a:t>
            </a:r>
            <a:r>
              <a:rPr lang="uk-UA" sz="2800" dirty="0" smtClean="0">
                <a:latin typeface="Times New Roman" pitchFamily="18" charset="0"/>
                <a:cs typeface="Times New Roman" pitchFamily="18" charset="0"/>
              </a:rPr>
              <a:t> (нині </a:t>
            </a:r>
            <a:r>
              <a:rPr lang="uk-UA" sz="2800" dirty="0" err="1" smtClean="0">
                <a:latin typeface="Times New Roman" pitchFamily="18" charset="0"/>
                <a:cs typeface="Times New Roman" pitchFamily="18" charset="0"/>
              </a:rPr>
              <a:t>Єрки</a:t>
            </a:r>
            <a:r>
              <a:rPr lang="uk-UA" sz="2800" dirty="0" smtClean="0">
                <a:latin typeface="Times New Roman" pitchFamily="18" charset="0"/>
                <a:cs typeface="Times New Roman" pitchFamily="18" charset="0"/>
              </a:rPr>
              <a:t>). За ніч справився туди. А через 2 тижні отримали батьки листа: Додому добралися, живі – здорові. Дякуємо вам,що довезли нас до </a:t>
            </a:r>
            <a:r>
              <a:rPr lang="uk-UA" sz="2800" dirty="0" err="1" smtClean="0">
                <a:latin typeface="Times New Roman" pitchFamily="18" charset="0"/>
                <a:cs typeface="Times New Roman" pitchFamily="18" charset="0"/>
              </a:rPr>
              <a:t>Юрбасу</a:t>
            </a:r>
            <a:r>
              <a:rPr lang="uk-UA"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1200329"/>
          </a:xfrm>
          <a:prstGeom prst="rect">
            <a:avLst/>
          </a:prstGeom>
          <a:noFill/>
        </p:spPr>
        <p:txBody>
          <a:bodyPr wrap="square" rtlCol="0">
            <a:spAutoFit/>
          </a:bodyPr>
          <a:lstStyle/>
          <a:p>
            <a:pPr algn="ctr"/>
            <a:r>
              <a:rPr lang="uk-UA" sz="2400" dirty="0" smtClean="0">
                <a:latin typeface="Times New Roman" pitchFamily="18" charset="0"/>
                <a:cs typeface="Times New Roman" pitchFamily="18" charset="0"/>
              </a:rPr>
              <a:t>Спогади про війну та перебування в Німеччині </a:t>
            </a:r>
            <a:endParaRPr lang="ru-RU" sz="2400" dirty="0" smtClean="0">
              <a:latin typeface="Times New Roman" pitchFamily="18" charset="0"/>
              <a:cs typeface="Times New Roman" pitchFamily="18" charset="0"/>
            </a:endParaRPr>
          </a:p>
          <a:p>
            <a:pPr algn="ctr"/>
            <a:r>
              <a:rPr lang="uk-UA" sz="2400" dirty="0" smtClean="0">
                <a:latin typeface="Times New Roman" pitchFamily="18" charset="0"/>
                <a:cs typeface="Times New Roman" pitchFamily="18" charset="0"/>
              </a:rPr>
              <a:t>          Записані з вуст </a:t>
            </a:r>
            <a:endParaRPr lang="ru-RU" sz="2400" dirty="0" smtClean="0">
              <a:latin typeface="Times New Roman" pitchFamily="18" charset="0"/>
              <a:cs typeface="Times New Roman" pitchFamily="18" charset="0"/>
            </a:endParaRPr>
          </a:p>
          <a:p>
            <a:pPr algn="ctr"/>
            <a:r>
              <a:rPr lang="uk-UA" sz="2400" b="1" i="1" dirty="0" smtClean="0">
                <a:latin typeface="Times New Roman" pitchFamily="18" charset="0"/>
                <a:cs typeface="Times New Roman" pitchFamily="18" charset="0"/>
              </a:rPr>
              <a:t>             Негрової   Явдохи   Гнатівни</a:t>
            </a:r>
            <a:endParaRPr lang="ru-RU" sz="2400" dirty="0">
              <a:latin typeface="Times New Roman" pitchFamily="18" charset="0"/>
              <a:cs typeface="Times New Roman" pitchFamily="18" charset="0"/>
            </a:endParaRPr>
          </a:p>
        </p:txBody>
      </p:sp>
      <p:sp>
        <p:nvSpPr>
          <p:cNvPr id="5" name="TextBox 4"/>
          <p:cNvSpPr txBox="1"/>
          <p:nvPr/>
        </p:nvSpPr>
        <p:spPr>
          <a:xfrm>
            <a:off x="3275856" y="1412776"/>
            <a:ext cx="5616624" cy="5324535"/>
          </a:xfrm>
          <a:prstGeom prst="rect">
            <a:avLst/>
          </a:prstGeom>
          <a:noFill/>
        </p:spPr>
        <p:txBody>
          <a:bodyPr wrap="square" rtlCol="0">
            <a:spAutoFit/>
          </a:bodyPr>
          <a:lstStyle/>
          <a:p>
            <a:r>
              <a:rPr lang="uk-UA" sz="2000" dirty="0" smtClean="0">
                <a:latin typeface="Times New Roman" pitchFamily="18" charset="0"/>
                <a:cs typeface="Times New Roman" pitchFamily="18" charset="0"/>
              </a:rPr>
              <a:t>      Як зараз </a:t>
            </a:r>
            <a:r>
              <a:rPr lang="uk-UA" sz="2000" dirty="0" err="1" smtClean="0">
                <a:latin typeface="Times New Roman" pitchFamily="18" charset="0"/>
                <a:cs typeface="Times New Roman" pitchFamily="18" charset="0"/>
              </a:rPr>
              <a:t>пам</a:t>
            </a:r>
            <a:r>
              <a:rPr lang="ru-RU" sz="2000" dirty="0" smtClean="0">
                <a:latin typeface="Times New Roman" pitchFamily="18" charset="0"/>
                <a:cs typeface="Times New Roman" pitchFamily="18" charset="0"/>
              </a:rPr>
              <a:t>’</a:t>
            </a:r>
            <a:r>
              <a:rPr lang="uk-UA" sz="2000" dirty="0" err="1" smtClean="0">
                <a:latin typeface="Times New Roman" pitchFamily="18" charset="0"/>
                <a:cs typeface="Times New Roman" pitchFamily="18" charset="0"/>
              </a:rPr>
              <a:t>ятаю</a:t>
            </a:r>
            <a:r>
              <a:rPr lang="uk-UA" sz="2000" dirty="0" smtClean="0">
                <a:latin typeface="Times New Roman" pitchFamily="18" charset="0"/>
                <a:cs typeface="Times New Roman" pitchFamily="18" charset="0"/>
              </a:rPr>
              <a:t> свій випуск. Я закінчила 7 класів. І в суботу 22 червня нам вручили документ про освіту. А на ранок, 22 червня  була війна... Радіо в нас ще на хуторі </a:t>
            </a:r>
            <a:r>
              <a:rPr lang="uk-UA" sz="2000" dirty="0" err="1" smtClean="0">
                <a:latin typeface="Times New Roman" pitchFamily="18" charset="0"/>
                <a:cs typeface="Times New Roman" pitchFamily="18" charset="0"/>
              </a:rPr>
              <a:t>Кузніцова</a:t>
            </a:r>
            <a:r>
              <a:rPr lang="uk-UA" sz="2000" dirty="0" smtClean="0">
                <a:latin typeface="Times New Roman" pitchFamily="18" charset="0"/>
                <a:cs typeface="Times New Roman" pitchFamily="18" charset="0"/>
              </a:rPr>
              <a:t> не було(маю на увазі оселі людські ). Зате був один грамофон на стовпі. По ньому і було передано, що почалась війна. Точніше – це був гучномовець, один на весь хутір,  що мав назву</a:t>
            </a:r>
          </a:p>
          <a:p>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к-п</a:t>
            </a:r>
            <a:r>
              <a:rPr lang="uk-UA" sz="2000" dirty="0" smtClean="0">
                <a:latin typeface="Times New Roman" pitchFamily="18" charset="0"/>
                <a:cs typeface="Times New Roman" pitchFamily="18" charset="0"/>
              </a:rPr>
              <a:t> «Хлібороб».</a:t>
            </a:r>
          </a:p>
          <a:p>
            <a:r>
              <a:rPr lang="uk-UA" sz="2000" dirty="0" smtClean="0"/>
              <a:t>      1942 року після Різдва поліцаї почали брати молодих  хлопців і дівчат на відправку до Німеччини. І в нас на хуторі взяли 3-х чоловіків. </a:t>
            </a:r>
          </a:p>
          <a:p>
            <a:r>
              <a:rPr lang="uk-UA" sz="2000" dirty="0" smtClean="0"/>
              <a:t>     23 серпня  1943 року,мене та ще багатьох із навколишніх сіл забрали у Гайворон ( чоловік  100 було із мого села)</a:t>
            </a:r>
          </a:p>
          <a:p>
            <a:endParaRPr lang="ru-RU" sz="2000" dirty="0">
              <a:latin typeface="Times New Roman" pitchFamily="18" charset="0"/>
              <a:cs typeface="Times New Roman" pitchFamily="18" charset="0"/>
            </a:endParaRPr>
          </a:p>
        </p:txBody>
      </p:sp>
      <p:pic>
        <p:nvPicPr>
          <p:cNvPr id="1026" name="Picture 2" descr="C:\Users\Lenovo\Desktop\Т.Оксана\002.jpg"/>
          <p:cNvPicPr>
            <a:picLocks noChangeAspect="1" noChangeArrowheads="1"/>
          </p:cNvPicPr>
          <p:nvPr/>
        </p:nvPicPr>
        <p:blipFill>
          <a:blip r:embed="rId2" cstate="print"/>
          <a:srcRect/>
          <a:stretch>
            <a:fillRect/>
          </a:stretch>
        </p:blipFill>
        <p:spPr bwMode="auto">
          <a:xfrm>
            <a:off x="323528" y="1772816"/>
            <a:ext cx="2880320" cy="3955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5"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6" dur="1000" fill="hold"/>
                                        <p:tgtEl>
                                          <p:spTgt spid="1026"/>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026"/>
                                        </p:tgtEl>
                                      </p:cBhvr>
                                    </p:animEffect>
                                  </p:childTnLst>
                                </p:cTn>
                              </p:par>
                            </p:childTnLst>
                          </p:cTn>
                        </p:par>
                        <p:par>
                          <p:cTn id="21" fill="hold">
                            <p:stCondLst>
                              <p:cond delay="2000"/>
                            </p:stCondLst>
                            <p:childTnLst>
                              <p:par>
                                <p:cTn id="22" presetID="15"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332656"/>
            <a:ext cx="8280920" cy="6247864"/>
          </a:xfrm>
          <a:prstGeom prst="rect">
            <a:avLst/>
          </a:prstGeom>
          <a:noFill/>
        </p:spPr>
        <p:txBody>
          <a:bodyPr wrap="square" rtlCol="0">
            <a:spAutoFit/>
          </a:bodyPr>
          <a:lstStyle/>
          <a:p>
            <a:r>
              <a:rPr lang="uk-UA" dirty="0" smtClean="0"/>
              <a:t>     </a:t>
            </a:r>
            <a:r>
              <a:rPr lang="uk-UA" sz="2000" dirty="0" smtClean="0">
                <a:latin typeface="Times New Roman" pitchFamily="18" charset="0"/>
                <a:cs typeface="Times New Roman" pitchFamily="18" charset="0"/>
              </a:rPr>
              <a:t>Нас усіх посадили у товарний поїзд, німці озброєні нас охороняли і так ми були в дорозі цілий тиждень, хотілося пити. Давали їсти тухлі яйця і </a:t>
            </a:r>
            <a:r>
              <a:rPr lang="uk-UA" sz="2000" dirty="0" err="1" smtClean="0">
                <a:latin typeface="Times New Roman" pitchFamily="18" charset="0"/>
                <a:cs typeface="Times New Roman" pitchFamily="18" charset="0"/>
              </a:rPr>
              <a:t>шелухи</a:t>
            </a:r>
            <a:r>
              <a:rPr lang="uk-UA" sz="2000" dirty="0" smtClean="0">
                <a:latin typeface="Times New Roman" pitchFamily="18" charset="0"/>
                <a:cs typeface="Times New Roman" pitchFamily="18" charset="0"/>
              </a:rPr>
              <a:t> з проса. 1-го вересня ми були у </a:t>
            </a:r>
            <a:r>
              <a:rPr lang="uk-UA" sz="2000" dirty="0" err="1" smtClean="0">
                <a:latin typeface="Times New Roman" pitchFamily="18" charset="0"/>
                <a:cs typeface="Times New Roman" pitchFamily="18" charset="0"/>
              </a:rPr>
              <a:t>Бютові</a:t>
            </a:r>
            <a:r>
              <a:rPr lang="uk-UA" sz="2000" dirty="0" smtClean="0">
                <a:latin typeface="Times New Roman" pitchFamily="18" charset="0"/>
                <a:cs typeface="Times New Roman" pitchFamily="18" charset="0"/>
              </a:rPr>
              <a:t>. </a:t>
            </a:r>
          </a:p>
          <a:p>
            <a:r>
              <a:rPr lang="uk-UA" sz="2000" dirty="0" smtClean="0">
                <a:latin typeface="Times New Roman" pitchFamily="18" charset="0"/>
                <a:cs typeface="Times New Roman" pitchFamily="18" charset="0"/>
              </a:rPr>
              <a:t>     Працювали у  різних хазяїнів, вибирали картоплю. Умови були нелюдські.</a:t>
            </a:r>
          </a:p>
          <a:p>
            <a:r>
              <a:rPr lang="uk-UA" sz="2000" dirty="0" smtClean="0">
                <a:latin typeface="Times New Roman" pitchFamily="18" charset="0"/>
                <a:cs typeface="Times New Roman" pitchFamily="18" charset="0"/>
              </a:rPr>
              <a:t> 13 березня 1945р. нас визволили  та повезли у місто </a:t>
            </a:r>
            <a:r>
              <a:rPr lang="uk-UA" sz="2000" dirty="0" err="1" smtClean="0">
                <a:latin typeface="Times New Roman" pitchFamily="18" charset="0"/>
                <a:cs typeface="Times New Roman" pitchFamily="18" charset="0"/>
              </a:rPr>
              <a:t>Штольп</a:t>
            </a:r>
            <a:r>
              <a:rPr lang="uk-UA" sz="2000" dirty="0" smtClean="0">
                <a:latin typeface="Times New Roman" pitchFamily="18" charset="0"/>
                <a:cs typeface="Times New Roman" pitchFamily="18" charset="0"/>
              </a:rPr>
              <a:t>. Тут ми встріли День Перемоги(була неділя).  Всі кричали, раділи, обіймали один одного.</a:t>
            </a:r>
          </a:p>
          <a:p>
            <a:r>
              <a:rPr lang="uk-UA" sz="2000" dirty="0" smtClean="0">
                <a:latin typeface="Times New Roman" pitchFamily="18" charset="0"/>
                <a:cs typeface="Times New Roman" pitchFamily="18" charset="0"/>
              </a:rPr>
              <a:t>      Нас залишили на підсобному господарстві до 1 травня  1947 р. Нам почали приходити листи з України. . Сестра Федорка написала, що тата уже немає. Але додому ніхто не пускав. Тоді сестра написала, що без мене їм тяжко – і мене відправили  додому. </a:t>
            </a:r>
          </a:p>
          <a:p>
            <a:r>
              <a:rPr lang="uk-UA" sz="2000" dirty="0" smtClean="0">
                <a:latin typeface="Times New Roman" pitchFamily="18" charset="0"/>
                <a:cs typeface="Times New Roman" pitchFamily="18" charset="0"/>
              </a:rPr>
              <a:t>Дали нам тоді по 25 рублів і ми добиралися до  Києва.</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Потрапила я додому 23 травня 1947р. В дорозі від Тального траплялися  люди ,які підвезли, дали переночувати в </a:t>
            </a:r>
            <a:r>
              <a:rPr lang="uk-UA" sz="2000" dirty="0" err="1" smtClean="0">
                <a:latin typeface="Times New Roman" pitchFamily="18" charset="0"/>
                <a:cs typeface="Times New Roman" pitchFamily="18" charset="0"/>
              </a:rPr>
              <a:t>Новоарханельську</a:t>
            </a:r>
            <a:r>
              <a:rPr lang="uk-UA"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Моєму поверненню раділи всі. Уже наступного дня пішли на роботу, щоб заробити на прожиття хоч жменьку  кукурудзяної крупи...</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a:t>
            </a:r>
            <a:r>
              <a:rPr lang="uk-UA" sz="2400" b="1" dirty="0" smtClean="0">
                <a:latin typeface="Times New Roman" pitchFamily="18" charset="0"/>
                <a:cs typeface="Times New Roman" pitchFamily="18" charset="0"/>
              </a:rPr>
              <a:t>Нехай війни ніколи  більше не буде!!!!!!!!!!!!!</a:t>
            </a:r>
            <a:endParaRPr lang="ru-RU" sz="2400" b="1" dirty="0" smtClean="0">
              <a:latin typeface="Times New Roman" pitchFamily="18" charset="0"/>
              <a:cs typeface="Times New Roman" pitchFamily="18" charset="0"/>
            </a:endParaRPr>
          </a:p>
          <a:p>
            <a:endParaRPr lang="ru-RU" dirty="0" smtClean="0"/>
          </a:p>
          <a:p>
            <a:r>
              <a:rPr lang="uk-UA" dirty="0" smtClean="0"/>
              <a:t> </a:t>
            </a:r>
            <a:endParaRPr lang="ru-RU"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124744"/>
            <a:ext cx="3456384" cy="4154984"/>
          </a:xfrm>
          <a:prstGeom prst="rect">
            <a:avLst/>
          </a:prstGeom>
          <a:noFill/>
        </p:spPr>
        <p:txBody>
          <a:bodyPr wrap="square" rtlCol="0">
            <a:spAutoFit/>
          </a:bodyPr>
          <a:lstStyle/>
          <a:p>
            <a:r>
              <a:rPr lang="uk-UA" sz="2400" b="1" dirty="0" smtClean="0">
                <a:latin typeface="Times New Roman" pitchFamily="18" charset="0"/>
                <a:cs typeface="Times New Roman" pitchFamily="18" charset="0"/>
              </a:rPr>
              <a:t>У 1971 році гостинно відкрила свої двері для юних </a:t>
            </a:r>
            <a:r>
              <a:rPr lang="uk-UA" sz="2400" b="1" dirty="0" err="1" smtClean="0">
                <a:latin typeface="Times New Roman" pitchFamily="18" charset="0"/>
                <a:cs typeface="Times New Roman" pitchFamily="18" charset="0"/>
              </a:rPr>
              <a:t>скалевчан</a:t>
            </a:r>
            <a:r>
              <a:rPr lang="uk-UA" sz="2400" b="1" dirty="0" smtClean="0">
                <a:latin typeface="Times New Roman" pitchFamily="18" charset="0"/>
                <a:cs typeface="Times New Roman" pitchFamily="18" charset="0"/>
              </a:rPr>
              <a:t> нова середня школа. Це перша двоповерхова будова в селі, першим директором якої став енергійний, відданий своїй справі, справжній педагог Іван Павлович </a:t>
            </a:r>
            <a:r>
              <a:rPr lang="uk-UA" sz="2400" b="1" dirty="0" err="1" smtClean="0">
                <a:latin typeface="Times New Roman" pitchFamily="18" charset="0"/>
                <a:cs typeface="Times New Roman" pitchFamily="18" charset="0"/>
              </a:rPr>
              <a:t>Стась</a:t>
            </a:r>
            <a:r>
              <a:rPr lang="uk-UA"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pic>
        <p:nvPicPr>
          <p:cNvPr id="5122" name="Picture 2" descr="C:\Users\Lenovo\Desktop\Т.Оксана\SAM0910JPG.jpg"/>
          <p:cNvPicPr>
            <a:picLocks noChangeAspect="1" noChangeArrowheads="1"/>
          </p:cNvPicPr>
          <p:nvPr/>
        </p:nvPicPr>
        <p:blipFill>
          <a:blip r:embed="rId2" cstate="print"/>
          <a:srcRect/>
          <a:stretch>
            <a:fillRect/>
          </a:stretch>
        </p:blipFill>
        <p:spPr bwMode="auto">
          <a:xfrm>
            <a:off x="4067944" y="476672"/>
            <a:ext cx="4444963" cy="2960415"/>
          </a:xfrm>
          <a:prstGeom prst="rect">
            <a:avLst/>
          </a:prstGeom>
          <a:ln>
            <a:noFill/>
          </a:ln>
          <a:effectLst>
            <a:softEdge rad="112500"/>
          </a:effectLst>
        </p:spPr>
      </p:pic>
      <p:pic>
        <p:nvPicPr>
          <p:cNvPr id="5123" name="Picture 3" descr="C:\Users\Lenovo\Desktop\Т.Оксана\SAM0908JPG.jpg"/>
          <p:cNvPicPr>
            <a:picLocks noChangeAspect="1" noChangeArrowheads="1"/>
          </p:cNvPicPr>
          <p:nvPr/>
        </p:nvPicPr>
        <p:blipFill>
          <a:blip r:embed="rId3" cstate="print"/>
          <a:srcRect/>
          <a:stretch>
            <a:fillRect/>
          </a:stretch>
        </p:blipFill>
        <p:spPr bwMode="auto">
          <a:xfrm>
            <a:off x="4067944" y="3140968"/>
            <a:ext cx="4464496" cy="2925466"/>
          </a:xfrm>
          <a:prstGeom prst="rect">
            <a:avLst/>
          </a:prstGeom>
          <a:ln>
            <a:noFill/>
          </a:ln>
          <a:effectLst>
            <a:softEdge rad="112500"/>
          </a:effec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5122"/>
                                        </p:tgtEl>
                                        <p:attrNameLst>
                                          <p:attrName>style.visibility</p:attrName>
                                        </p:attrNameLst>
                                      </p:cBhvr>
                                      <p:to>
                                        <p:strVal val="visible"/>
                                      </p:to>
                                    </p:set>
                                    <p:anim calcmode="lin" valueType="num">
                                      <p:cBhvr>
                                        <p:cTn id="24" dur="1000" fill="hold"/>
                                        <p:tgtEl>
                                          <p:spTgt spid="5122"/>
                                        </p:tgtEl>
                                        <p:attrNameLst>
                                          <p:attrName>ppt_w</p:attrName>
                                        </p:attrNameLst>
                                      </p:cBhvr>
                                      <p:tavLst>
                                        <p:tav tm="0">
                                          <p:val>
                                            <p:fltVal val="0"/>
                                          </p:val>
                                        </p:tav>
                                        <p:tav tm="100000">
                                          <p:val>
                                            <p:strVal val="#ppt_w"/>
                                          </p:val>
                                        </p:tav>
                                      </p:tavLst>
                                    </p:anim>
                                    <p:anim calcmode="lin" valueType="num">
                                      <p:cBhvr>
                                        <p:cTn id="25" dur="1000" fill="hold"/>
                                        <p:tgtEl>
                                          <p:spTgt spid="5122"/>
                                        </p:tgtEl>
                                        <p:attrNameLst>
                                          <p:attrName>ppt_h</p:attrName>
                                        </p:attrNameLst>
                                      </p:cBhvr>
                                      <p:tavLst>
                                        <p:tav tm="0">
                                          <p:val>
                                            <p:fltVal val="0"/>
                                          </p:val>
                                        </p:tav>
                                        <p:tav tm="100000">
                                          <p:val>
                                            <p:strVal val="#ppt_h"/>
                                          </p:val>
                                        </p:tav>
                                      </p:tavLst>
                                    </p:anim>
                                    <p:anim calcmode="lin" valueType="num">
                                      <p:cBhvr>
                                        <p:cTn id="26" dur="1000" fill="hold"/>
                                        <p:tgtEl>
                                          <p:spTgt spid="5122"/>
                                        </p:tgtEl>
                                        <p:attrNameLst>
                                          <p:attrName>style.rotation</p:attrName>
                                        </p:attrNameLst>
                                      </p:cBhvr>
                                      <p:tavLst>
                                        <p:tav tm="0">
                                          <p:val>
                                            <p:fltVal val="90"/>
                                          </p:val>
                                        </p:tav>
                                        <p:tav tm="100000">
                                          <p:val>
                                            <p:fltVal val="0"/>
                                          </p:val>
                                        </p:tav>
                                      </p:tavLst>
                                    </p:anim>
                                    <p:animEffect transition="in" filter="fade">
                                      <p:cBhvr>
                                        <p:cTn id="27" dur="1000"/>
                                        <p:tgtEl>
                                          <p:spTgt spid="5122"/>
                                        </p:tgtEl>
                                      </p:cBhvr>
                                    </p:animEffect>
                                  </p:childTnLst>
                                </p:cTn>
                              </p:par>
                            </p:childTnLst>
                          </p:cTn>
                        </p:par>
                        <p:par>
                          <p:cTn id="28" fill="hold">
                            <p:stCondLst>
                              <p:cond delay="3000"/>
                            </p:stCondLst>
                            <p:childTnLst>
                              <p:par>
                                <p:cTn id="29" presetID="31" presetClass="entr" presetSubtype="0" fill="hold" nodeType="afterEffect">
                                  <p:stCondLst>
                                    <p:cond delay="0"/>
                                  </p:stCondLst>
                                  <p:iterate type="lt">
                                    <p:tmPct val="5000"/>
                                  </p:iterate>
                                  <p:childTnLst>
                                    <p:set>
                                      <p:cBhvr>
                                        <p:cTn id="30" dur="1" fill="hold">
                                          <p:stCondLst>
                                            <p:cond delay="0"/>
                                          </p:stCondLst>
                                        </p:cTn>
                                        <p:tgtEl>
                                          <p:spTgt spid="5123"/>
                                        </p:tgtEl>
                                        <p:attrNameLst>
                                          <p:attrName>style.visibility</p:attrName>
                                        </p:attrNameLst>
                                      </p:cBhvr>
                                      <p:to>
                                        <p:strVal val="visible"/>
                                      </p:to>
                                    </p:set>
                                    <p:anim calcmode="lin" valueType="num">
                                      <p:cBhvr>
                                        <p:cTn id="31" dur="1000" fill="hold"/>
                                        <p:tgtEl>
                                          <p:spTgt spid="5123"/>
                                        </p:tgtEl>
                                        <p:attrNameLst>
                                          <p:attrName>ppt_w</p:attrName>
                                        </p:attrNameLst>
                                      </p:cBhvr>
                                      <p:tavLst>
                                        <p:tav tm="0">
                                          <p:val>
                                            <p:fltVal val="0"/>
                                          </p:val>
                                        </p:tav>
                                        <p:tav tm="100000">
                                          <p:val>
                                            <p:strVal val="#ppt_w"/>
                                          </p:val>
                                        </p:tav>
                                      </p:tavLst>
                                    </p:anim>
                                    <p:anim calcmode="lin" valueType="num">
                                      <p:cBhvr>
                                        <p:cTn id="32" dur="1000" fill="hold"/>
                                        <p:tgtEl>
                                          <p:spTgt spid="5123"/>
                                        </p:tgtEl>
                                        <p:attrNameLst>
                                          <p:attrName>ppt_h</p:attrName>
                                        </p:attrNameLst>
                                      </p:cBhvr>
                                      <p:tavLst>
                                        <p:tav tm="0">
                                          <p:val>
                                            <p:fltVal val="0"/>
                                          </p:val>
                                        </p:tav>
                                        <p:tav tm="100000">
                                          <p:val>
                                            <p:strVal val="#ppt_h"/>
                                          </p:val>
                                        </p:tav>
                                      </p:tavLst>
                                    </p:anim>
                                    <p:anim calcmode="lin" valueType="num">
                                      <p:cBhvr>
                                        <p:cTn id="33" dur="1000" fill="hold"/>
                                        <p:tgtEl>
                                          <p:spTgt spid="5123"/>
                                        </p:tgtEl>
                                        <p:attrNameLst>
                                          <p:attrName>style.rotation</p:attrName>
                                        </p:attrNameLst>
                                      </p:cBhvr>
                                      <p:tavLst>
                                        <p:tav tm="0">
                                          <p:val>
                                            <p:fltVal val="90"/>
                                          </p:val>
                                        </p:tav>
                                        <p:tav tm="100000">
                                          <p:val>
                                            <p:fltVal val="0"/>
                                          </p:val>
                                        </p:tav>
                                      </p:tavLst>
                                    </p:anim>
                                    <p:animEffect transition="in" filter="fade">
                                      <p:cBhvr>
                                        <p:cTn id="34"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20688"/>
            <a:ext cx="8064896" cy="1200329"/>
          </a:xfrm>
          <a:prstGeom prst="rect">
            <a:avLst/>
          </a:prstGeom>
          <a:noFill/>
        </p:spPr>
        <p:txBody>
          <a:bodyPr wrap="square" rtlCol="0">
            <a:spAutoFit/>
          </a:bodyPr>
          <a:lstStyle/>
          <a:p>
            <a:r>
              <a:rPr lang="uk-UA" sz="2400" dirty="0" smtClean="0">
                <a:latin typeface="Times New Roman" pitchFamily="18" charset="0"/>
                <a:cs typeface="Times New Roman" pitchFamily="18" charset="0"/>
              </a:rPr>
              <a:t>Дещо пізніше був зведений  величний двоповерховий Будинок культури, де проводили своє дозвілля, відзначали свята юні і сивочолі </a:t>
            </a:r>
            <a:r>
              <a:rPr lang="uk-UA" sz="2400" dirty="0" err="1" smtClean="0">
                <a:latin typeface="Times New Roman" pitchFamily="18" charset="0"/>
                <a:cs typeface="Times New Roman" pitchFamily="18" charset="0"/>
              </a:rPr>
              <a:t>скалевчани</a:t>
            </a:r>
            <a:r>
              <a:rPr lang="uk-UA"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2050" name="Picture 2" descr="C:\Users\Lenovo\Desktop\Т.Оксана\SAM_1655.JPG"/>
          <p:cNvPicPr>
            <a:picLocks noChangeAspect="1" noChangeArrowheads="1"/>
          </p:cNvPicPr>
          <p:nvPr/>
        </p:nvPicPr>
        <p:blipFill>
          <a:blip r:embed="rId2" cstate="print"/>
          <a:srcRect/>
          <a:stretch>
            <a:fillRect/>
          </a:stretch>
        </p:blipFill>
        <p:spPr bwMode="auto">
          <a:xfrm>
            <a:off x="1763688" y="1772816"/>
            <a:ext cx="5256584" cy="3942438"/>
          </a:xfrm>
          <a:prstGeom prst="rect">
            <a:avLst/>
          </a:prstGeom>
          <a:ln>
            <a:noFill/>
          </a:ln>
          <a:effectLst>
            <a:softEdge rad="112500"/>
          </a:effec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21" presetClass="entr" presetSubtype="4"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4)">
                                      <p:cBhvr>
                                        <p:cTn id="1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4932040" y="1048377"/>
            <a:ext cx="367240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80 – х роках у центрі села з</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явилася нова вулиця, на якій зводилися добротні будинки для його мешканців. І жило село, багатіли люди, будувалися, народжували дітей. А у вільну годину збиралися і співали. Та так гарно, що заслуховувалися і на лівому березі синюхи ( добрим словом тепер згадують дідусі і бабусі колись знаний на всю область і за її межами сільський народний хор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4" name="Picture 2" descr="C:\Users\Lenovo\Desktop\Т.Оксана\SAM_1654.JPG"/>
          <p:cNvPicPr>
            <a:picLocks noChangeAspect="1" noChangeArrowheads="1"/>
          </p:cNvPicPr>
          <p:nvPr/>
        </p:nvPicPr>
        <p:blipFill>
          <a:blip r:embed="rId2" cstate="print"/>
          <a:srcRect/>
          <a:stretch>
            <a:fillRect/>
          </a:stretch>
        </p:blipFill>
        <p:spPr bwMode="auto">
          <a:xfrm>
            <a:off x="899592" y="1052736"/>
            <a:ext cx="3504710" cy="46729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par>
                          <p:cTn id="8" fill="hold">
                            <p:stCondLst>
                              <p:cond delay="500"/>
                            </p:stCondLst>
                            <p:childTnLst>
                              <p:par>
                                <p:cTn id="9" presetID="54" presetClass="entr" presetSubtype="0" accel="100000" fill="hold" grpId="0" nodeType="afterEffect">
                                  <p:stCondLst>
                                    <p:cond delay="0"/>
                                  </p:stCondLst>
                                  <p:childTnLst>
                                    <p:set>
                                      <p:cBhvr>
                                        <p:cTn id="10" dur="1" fill="hold">
                                          <p:stCondLst>
                                            <p:cond delay="0"/>
                                          </p:stCondLst>
                                        </p:cTn>
                                        <p:tgtEl>
                                          <p:spTgt spid="6145"/>
                                        </p:tgtEl>
                                        <p:attrNameLst>
                                          <p:attrName>style.visibility</p:attrName>
                                        </p:attrNameLst>
                                      </p:cBhvr>
                                      <p:to>
                                        <p:strVal val="visible"/>
                                      </p:to>
                                    </p:set>
                                    <p:anim calcmode="lin" valueType="num">
                                      <p:cBhvr>
                                        <p:cTn id="11" dur="500" fill="hold"/>
                                        <p:tgtEl>
                                          <p:spTgt spid="6145"/>
                                        </p:tgtEl>
                                        <p:attrNameLst>
                                          <p:attrName>ppt_w</p:attrName>
                                        </p:attrNameLst>
                                      </p:cBhvr>
                                      <p:tavLst>
                                        <p:tav tm="0">
                                          <p:val>
                                            <p:strVal val="#ppt_w*0.05"/>
                                          </p:val>
                                        </p:tav>
                                        <p:tav tm="100000">
                                          <p:val>
                                            <p:strVal val="#ppt_w"/>
                                          </p:val>
                                        </p:tav>
                                      </p:tavLst>
                                    </p:anim>
                                    <p:anim calcmode="lin" valueType="num">
                                      <p:cBhvr>
                                        <p:cTn id="12" dur="500" fill="hold"/>
                                        <p:tgtEl>
                                          <p:spTgt spid="6145"/>
                                        </p:tgtEl>
                                        <p:attrNameLst>
                                          <p:attrName>ppt_h</p:attrName>
                                        </p:attrNameLst>
                                      </p:cBhvr>
                                      <p:tavLst>
                                        <p:tav tm="0">
                                          <p:val>
                                            <p:strVal val="#ppt_h"/>
                                          </p:val>
                                        </p:tav>
                                        <p:tav tm="100000">
                                          <p:val>
                                            <p:strVal val="#ppt_h"/>
                                          </p:val>
                                        </p:tav>
                                      </p:tavLst>
                                    </p:anim>
                                    <p:anim calcmode="lin" valueType="num">
                                      <p:cBhvr>
                                        <p:cTn id="13" dur="500" fill="hold"/>
                                        <p:tgtEl>
                                          <p:spTgt spid="6145"/>
                                        </p:tgtEl>
                                        <p:attrNameLst>
                                          <p:attrName>ppt_x</p:attrName>
                                        </p:attrNameLst>
                                      </p:cBhvr>
                                      <p:tavLst>
                                        <p:tav tm="0">
                                          <p:val>
                                            <p:strVal val="#ppt_x-.2"/>
                                          </p:val>
                                        </p:tav>
                                        <p:tav tm="100000">
                                          <p:val>
                                            <p:strVal val="#ppt_x"/>
                                          </p:val>
                                        </p:tav>
                                      </p:tavLst>
                                    </p:anim>
                                    <p:anim calcmode="lin" valueType="num">
                                      <p:cBhvr>
                                        <p:cTn id="14" dur="500" fill="hold"/>
                                        <p:tgtEl>
                                          <p:spTgt spid="6145"/>
                                        </p:tgtEl>
                                        <p:attrNameLst>
                                          <p:attrName>ppt_y</p:attrName>
                                        </p:attrNameLst>
                                      </p:cBhvr>
                                      <p:tavLst>
                                        <p:tav tm="0">
                                          <p:val>
                                            <p:strVal val="#ppt_y"/>
                                          </p:val>
                                        </p:tav>
                                        <p:tav tm="100000">
                                          <p:val>
                                            <p:strVal val="#ppt_y"/>
                                          </p:val>
                                        </p:tav>
                                      </p:tavLst>
                                    </p:anim>
                                    <p:animEffect transition="in" filter="fade">
                                      <p:cBhvr>
                                        <p:cTn id="15"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764704"/>
            <a:ext cx="3456384" cy="4832092"/>
          </a:xfrm>
          <a:prstGeom prst="rect">
            <a:avLst/>
          </a:prstGeom>
          <a:noFill/>
        </p:spPr>
        <p:txBody>
          <a:bodyPr wrap="square" rtlCol="0">
            <a:spAutoFit/>
          </a:bodyPr>
          <a:lstStyle/>
          <a:p>
            <a:r>
              <a:rPr lang="uk-UA" sz="2800" b="1" dirty="0" smtClean="0">
                <a:latin typeface="Times New Roman" pitchFamily="18" charset="0"/>
                <a:cs typeface="Times New Roman" pitchFamily="18" charset="0"/>
              </a:rPr>
              <a:t>Понад 20 років на посаді </a:t>
            </a:r>
            <a:r>
              <a:rPr lang="uk-UA" sz="2800" b="1" dirty="0" err="1" smtClean="0">
                <a:latin typeface="Times New Roman" pitchFamily="18" charset="0"/>
                <a:cs typeface="Times New Roman" pitchFamily="18" charset="0"/>
              </a:rPr>
              <a:t>Скалевського</a:t>
            </a:r>
            <a:r>
              <a:rPr lang="uk-UA" sz="2800" b="1" dirty="0" smtClean="0">
                <a:latin typeface="Times New Roman" pitchFamily="18" charset="0"/>
                <a:cs typeface="Times New Roman" pitchFamily="18" charset="0"/>
              </a:rPr>
              <a:t> сільського голови працює Валерій Якович </a:t>
            </a:r>
            <a:r>
              <a:rPr lang="uk-UA" sz="2800" b="1" dirty="0" err="1" smtClean="0">
                <a:latin typeface="Times New Roman" pitchFamily="18" charset="0"/>
                <a:cs typeface="Times New Roman" pitchFamily="18" charset="0"/>
              </a:rPr>
              <a:t>Плюшко</a:t>
            </a:r>
            <a:r>
              <a:rPr lang="uk-UA" sz="2800" b="1" dirty="0" smtClean="0">
                <a:latin typeface="Times New Roman" pitchFamily="18" charset="0"/>
                <a:cs typeface="Times New Roman" pitchFamily="18" charset="0"/>
              </a:rPr>
              <a:t> – у минулому вчитель, директор школи, якому односельчани довірили кермо села.</a:t>
            </a:r>
            <a:endParaRPr lang="ru-RU" sz="2800" b="1" dirty="0">
              <a:latin typeface="Times New Roman" pitchFamily="18" charset="0"/>
              <a:cs typeface="Times New Roman" pitchFamily="18" charset="0"/>
            </a:endParaRPr>
          </a:p>
        </p:txBody>
      </p:sp>
      <p:pic>
        <p:nvPicPr>
          <p:cNvPr id="21506" name="Picture 2" descr="C:\Users\Lenovo\Desktop\Т.Оксана\x_49a654d5.jpg"/>
          <p:cNvPicPr>
            <a:picLocks noChangeAspect="1" noChangeArrowheads="1"/>
          </p:cNvPicPr>
          <p:nvPr/>
        </p:nvPicPr>
        <p:blipFill>
          <a:blip r:embed="rId2" cstate="print"/>
          <a:srcRect/>
          <a:stretch>
            <a:fillRect/>
          </a:stretch>
        </p:blipFill>
        <p:spPr bwMode="auto">
          <a:xfrm>
            <a:off x="4572000" y="764704"/>
            <a:ext cx="3279661" cy="5157192"/>
          </a:xfrm>
          <a:prstGeom prst="rect">
            <a:avLst/>
          </a:prstGeom>
          <a:ln>
            <a:noFill/>
          </a:ln>
          <a:effectLst>
            <a:outerShdw blurRad="190500" algn="tl" rotWithShape="0">
              <a:srgbClr val="000000">
                <a:alpha val="70000"/>
              </a:srgbClr>
            </a:outerShdw>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150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1506"/>
                                        </p:tgtEl>
                                        <p:attrNameLst>
                                          <p:attrName>ppt_y</p:attrName>
                                        </p:attrNameLst>
                                      </p:cBhvr>
                                      <p:tavLst>
                                        <p:tav tm="0">
                                          <p:val>
                                            <p:strVal val="#ppt_y"/>
                                          </p:val>
                                        </p:tav>
                                        <p:tav tm="100000">
                                          <p:val>
                                            <p:strVal val="#ppt_y"/>
                                          </p:val>
                                        </p:tav>
                                      </p:tavLst>
                                    </p:anim>
                                    <p:animEffect transition="in" filter="fade">
                                      <p:cBhvr>
                                        <p:cTn id="10" dur="1000"/>
                                        <p:tgtEl>
                                          <p:spTgt spid="21506"/>
                                        </p:tgtEl>
                                      </p:cBhvr>
                                    </p:animEffect>
                                  </p:childTnLst>
                                </p:cTn>
                              </p:par>
                            </p:childTnLst>
                          </p:cTn>
                        </p:par>
                        <p:par>
                          <p:cTn id="11" fill="hold">
                            <p:stCondLst>
                              <p:cond delay="1000"/>
                            </p:stCondLst>
                            <p:childTnLst>
                              <p:par>
                                <p:cTn id="12" presetID="25"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573016"/>
            <a:ext cx="7992888" cy="2492990"/>
          </a:xfrm>
          <a:prstGeom prst="rect">
            <a:avLst/>
          </a:prstGeom>
          <a:noFill/>
        </p:spPr>
        <p:txBody>
          <a:bodyPr wrap="square" rtlCol="0">
            <a:spAutoFit/>
          </a:bodyPr>
          <a:lstStyle/>
          <a:p>
            <a:r>
              <a:rPr lang="uk-UA" dirty="0" smtClean="0"/>
              <a:t> </a:t>
            </a:r>
            <a:endParaRPr lang="ru-RU" dirty="0" smtClean="0"/>
          </a:p>
          <a:p>
            <a:r>
              <a:rPr lang="uk-UA" sz="2400" b="1" i="1" dirty="0" smtClean="0">
                <a:latin typeface="Times New Roman" pitchFamily="18" charset="0"/>
                <a:cs typeface="Times New Roman" pitchFamily="18" charset="0"/>
              </a:rPr>
              <a:t>Історія виникнення нашого села оповита серпанком давнини. Про це мовчать прибережні скелі, яруги, переліски. Лише вітер то лагідно, то сердито хоче розповісти нащадкам про минулі часи. Ти спробуй пізнай його мову...</a:t>
            </a:r>
            <a:endParaRPr lang="ru-RU" sz="2400" b="1" dirty="0" smtClean="0">
              <a:latin typeface="Times New Roman" pitchFamily="18" charset="0"/>
              <a:cs typeface="Times New Roman" pitchFamily="18" charset="0"/>
            </a:endParaRPr>
          </a:p>
          <a:p>
            <a:endParaRPr lang="ru-RU" dirty="0"/>
          </a:p>
        </p:txBody>
      </p:sp>
      <p:pic>
        <p:nvPicPr>
          <p:cNvPr id="2050" name="Picture 2" descr="D:\Просто Настуся\Фотки\Лето 2013\Кировоград,Софиевка\_DSC0213.JPG"/>
          <p:cNvPicPr>
            <a:picLocks noChangeAspect="1" noChangeArrowheads="1"/>
          </p:cNvPicPr>
          <p:nvPr/>
        </p:nvPicPr>
        <p:blipFill>
          <a:blip r:embed="rId2" cstate="print"/>
          <a:srcRect/>
          <a:stretch>
            <a:fillRect/>
          </a:stretch>
        </p:blipFill>
        <p:spPr bwMode="auto">
          <a:xfrm>
            <a:off x="1547664" y="548680"/>
            <a:ext cx="5544616" cy="3216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Просто Настуся\Фотки\Лето 2013\Кировоград,Софиевка\_DSC0189.JPG"/>
          <p:cNvPicPr>
            <a:picLocks noChangeAspect="1" noChangeArrowheads="1"/>
          </p:cNvPicPr>
          <p:nvPr/>
        </p:nvPicPr>
        <p:blipFill>
          <a:blip r:embed="rId2" cstate="print"/>
          <a:srcRect/>
          <a:stretch>
            <a:fillRect/>
          </a:stretch>
        </p:blipFill>
        <p:spPr bwMode="auto">
          <a:xfrm>
            <a:off x="1619672" y="548680"/>
            <a:ext cx="6048672"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67544" y="4509120"/>
            <a:ext cx="8208912" cy="1323439"/>
          </a:xfrm>
          <a:prstGeom prst="rect">
            <a:avLst/>
          </a:prstGeom>
          <a:noFill/>
        </p:spPr>
        <p:txBody>
          <a:bodyPr wrap="square" rtlCol="0">
            <a:spAutoFit/>
          </a:bodyPr>
          <a:lstStyle/>
          <a:p>
            <a:r>
              <a:rPr lang="uk-UA" sz="2000" b="1" dirty="0" smtClean="0">
                <a:latin typeface="Times New Roman" pitchFamily="18" charset="0"/>
                <a:cs typeface="Times New Roman" pitchFamily="18" charset="0"/>
              </a:rPr>
              <a:t>Задля однієї мети у наш час на </a:t>
            </a:r>
            <a:r>
              <a:rPr lang="uk-UA" sz="2000" b="1" dirty="0" err="1" smtClean="0">
                <a:latin typeface="Times New Roman" pitchFamily="18" charset="0"/>
                <a:cs typeface="Times New Roman" pitchFamily="18" charset="0"/>
              </a:rPr>
              <a:t>скалівських</a:t>
            </a:r>
            <a:r>
              <a:rPr lang="uk-UA" sz="2000" b="1" dirty="0" smtClean="0">
                <a:latin typeface="Times New Roman" pitchFamily="18" charset="0"/>
                <a:cs typeface="Times New Roman" pitchFamily="18" charset="0"/>
              </a:rPr>
              <a:t> землях успішно діють колективне і фермерські господарства – щоб не було запустілих, неораних нив, щоб земля давала щедрі врожаї, а люди жили в достатку, щоб народжувалися діти, цвіли сади і буяло життя.  </a:t>
            </a:r>
            <a:endParaRPr lang="ru-RU" sz="2000" b="1" dirty="0">
              <a:latin typeface="Times New Roman" pitchFamily="18" charset="0"/>
              <a:cs typeface="Times New Roman" pitchFamily="18"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strVal val="#ppt_w*0.05"/>
                                          </p:val>
                                        </p:tav>
                                        <p:tav tm="100000">
                                          <p:val>
                                            <p:strVal val="#ppt_w"/>
                                          </p:val>
                                        </p:tav>
                                      </p:tavLst>
                                    </p:anim>
                                    <p:anim calcmode="lin" valueType="num">
                                      <p:cBhvr>
                                        <p:cTn id="8" dur="500" fill="hold"/>
                                        <p:tgtEl>
                                          <p:spTgt spid="22530"/>
                                        </p:tgtEl>
                                        <p:attrNameLst>
                                          <p:attrName>ppt_h</p:attrName>
                                        </p:attrNameLst>
                                      </p:cBhvr>
                                      <p:tavLst>
                                        <p:tav tm="0">
                                          <p:val>
                                            <p:strVal val="#ppt_h"/>
                                          </p:val>
                                        </p:tav>
                                        <p:tav tm="100000">
                                          <p:val>
                                            <p:strVal val="#ppt_h"/>
                                          </p:val>
                                        </p:tav>
                                      </p:tavLst>
                                    </p:anim>
                                    <p:anim calcmode="lin" valueType="num">
                                      <p:cBhvr>
                                        <p:cTn id="9" dur="500" fill="hold"/>
                                        <p:tgtEl>
                                          <p:spTgt spid="22530"/>
                                        </p:tgtEl>
                                        <p:attrNameLst>
                                          <p:attrName>ppt_x</p:attrName>
                                        </p:attrNameLst>
                                      </p:cBhvr>
                                      <p:tavLst>
                                        <p:tav tm="0">
                                          <p:val>
                                            <p:strVal val="#ppt_x-.2"/>
                                          </p:val>
                                        </p:tav>
                                        <p:tav tm="100000">
                                          <p:val>
                                            <p:strVal val="#ppt_x"/>
                                          </p:val>
                                        </p:tav>
                                      </p:tavLst>
                                    </p:anim>
                                    <p:anim calcmode="lin" valueType="num">
                                      <p:cBhvr>
                                        <p:cTn id="10" dur="500" fill="hold"/>
                                        <p:tgtEl>
                                          <p:spTgt spid="22530"/>
                                        </p:tgtEl>
                                        <p:attrNameLst>
                                          <p:attrName>ppt_y</p:attrName>
                                        </p:attrNameLst>
                                      </p:cBhvr>
                                      <p:tavLst>
                                        <p:tav tm="0">
                                          <p:val>
                                            <p:strVal val="#ppt_y"/>
                                          </p:val>
                                        </p:tav>
                                        <p:tav tm="100000">
                                          <p:val>
                                            <p:strVal val="#ppt_y"/>
                                          </p:val>
                                        </p:tav>
                                      </p:tavLst>
                                    </p:anim>
                                    <p:animEffect transition="in" filter="fade">
                                      <p:cBhvr>
                                        <p:cTn id="11" dur="500"/>
                                        <p:tgtEl>
                                          <p:spTgt spid="22530"/>
                                        </p:tgtEl>
                                      </p:cBhvr>
                                    </p:animEffect>
                                  </p:childTnLst>
                                </p:cTn>
                              </p:par>
                            </p:childTnLst>
                          </p:cTn>
                        </p:par>
                        <p:par>
                          <p:cTn id="12" fill="hold">
                            <p:stCondLst>
                              <p:cond delay="500"/>
                            </p:stCondLst>
                            <p:childTnLst>
                              <p:par>
                                <p:cTn id="13" presetID="17"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Т.Оксана\_DSC0220.JPG"/>
          <p:cNvPicPr>
            <a:picLocks noChangeAspect="1" noChangeArrowheads="1"/>
          </p:cNvPicPr>
          <p:nvPr/>
        </p:nvPicPr>
        <p:blipFill>
          <a:blip r:embed="rId2" cstate="print"/>
          <a:srcRect/>
          <a:stretch>
            <a:fillRect/>
          </a:stretch>
        </p:blipFill>
        <p:spPr bwMode="auto">
          <a:xfrm>
            <a:off x="2123728" y="764704"/>
            <a:ext cx="4896544" cy="3264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539552" y="4437112"/>
            <a:ext cx="8064896" cy="1323439"/>
          </a:xfrm>
          <a:prstGeom prst="rect">
            <a:avLst/>
          </a:prstGeom>
          <a:noFill/>
        </p:spPr>
        <p:txBody>
          <a:bodyPr wrap="square" rtlCol="0">
            <a:spAutoFit/>
          </a:bodyPr>
          <a:lstStyle/>
          <a:p>
            <a:r>
              <a:rPr lang="uk-UA" sz="2000" b="1" dirty="0" smtClean="0">
                <a:latin typeface="Times New Roman" pitchFamily="18" charset="0"/>
                <a:cs typeface="Times New Roman" pitchFamily="18" charset="0"/>
              </a:rPr>
              <a:t>Село </a:t>
            </a:r>
            <a:r>
              <a:rPr lang="uk-UA" sz="2000" b="1" dirty="0" err="1" smtClean="0">
                <a:latin typeface="Times New Roman" pitchFamily="18" charset="0"/>
                <a:cs typeface="Times New Roman" pitchFamily="18" charset="0"/>
              </a:rPr>
              <a:t>Скалева</a:t>
            </a:r>
            <a:r>
              <a:rPr lang="uk-UA" sz="2000" b="1" dirty="0" smtClean="0">
                <a:latin typeface="Times New Roman" pitchFamily="18" charset="0"/>
                <a:cs typeface="Times New Roman" pitchFamily="18" charset="0"/>
              </a:rPr>
              <a:t> розкинулося неподалік красуні – Річки Синюха, там, де зливаються Вись і Гірський </a:t>
            </a:r>
            <a:r>
              <a:rPr lang="uk-UA" sz="2000" b="1" dirty="0" err="1" smtClean="0">
                <a:latin typeface="Times New Roman" pitchFamily="18" charset="0"/>
                <a:cs typeface="Times New Roman" pitchFamily="18" charset="0"/>
              </a:rPr>
              <a:t>Тікич</a:t>
            </a:r>
            <a:r>
              <a:rPr lang="uk-UA" sz="2000" b="1" dirty="0" smtClean="0">
                <a:latin typeface="Times New Roman" pitchFamily="18" charset="0"/>
                <a:cs typeface="Times New Roman" pitchFamily="18" charset="0"/>
              </a:rPr>
              <a:t>, утворюючи одну з найбільших і найчистіших річок України. Вона розділяє Черкащину та Кіровоградщину.  </a:t>
            </a:r>
            <a:endParaRPr lang="ru-RU" sz="2000" b="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76672"/>
            <a:ext cx="7848872" cy="5909310"/>
          </a:xfrm>
          <a:prstGeom prst="rect">
            <a:avLst/>
          </a:prstGeom>
          <a:noFill/>
        </p:spPr>
        <p:txBody>
          <a:bodyPr wrap="square" rtlCol="0">
            <a:spAutoFit/>
          </a:bodyPr>
          <a:lstStyle/>
          <a:p>
            <a:r>
              <a:rPr lang="uk-UA" sz="2000" b="1" dirty="0" smtClean="0">
                <a:latin typeface="Times New Roman" pitchFamily="18" charset="0"/>
                <a:cs typeface="Times New Roman" pitchFamily="18" charset="0"/>
              </a:rPr>
              <a:t>     До 30 – х років ХІХ століття воно іменувалося </a:t>
            </a:r>
            <a:r>
              <a:rPr lang="uk-UA" sz="2000" b="1" dirty="0" err="1" smtClean="0">
                <a:latin typeface="Times New Roman" pitchFamily="18" charset="0"/>
                <a:cs typeface="Times New Roman" pitchFamily="18" charset="0"/>
              </a:rPr>
              <a:t>Семликом</a:t>
            </a:r>
            <a:r>
              <a:rPr lang="uk-UA" sz="2000" b="1" dirty="0" smtClean="0">
                <a:latin typeface="Times New Roman" pitchFamily="18" charset="0"/>
                <a:cs typeface="Times New Roman" pitchFamily="18" charset="0"/>
              </a:rPr>
              <a:t>. Скупі історичні довідки свідчать, що тут проживали люди </a:t>
            </a:r>
            <a:r>
              <a:rPr lang="uk-UA" sz="2000" b="1" dirty="0" err="1" smtClean="0">
                <a:latin typeface="Times New Roman" pitchFamily="18" charset="0"/>
                <a:cs typeface="Times New Roman" pitchFamily="18" charset="0"/>
              </a:rPr>
              <a:t>„семи</a:t>
            </a:r>
            <a:r>
              <a:rPr lang="uk-UA" sz="2000" b="1" dirty="0" smtClean="0">
                <a:latin typeface="Times New Roman" pitchFamily="18" charset="0"/>
                <a:cs typeface="Times New Roman" pitchFamily="18" charset="0"/>
              </a:rPr>
              <a:t> </a:t>
            </a:r>
            <a:r>
              <a:rPr lang="uk-UA" sz="2000" b="1" dirty="0" err="1" smtClean="0">
                <a:latin typeface="Times New Roman" pitchFamily="18" charset="0"/>
                <a:cs typeface="Times New Roman" pitchFamily="18" charset="0"/>
              </a:rPr>
              <a:t>ликів”</a:t>
            </a:r>
            <a:r>
              <a:rPr lang="uk-UA" sz="2000" b="1" dirty="0" smtClean="0">
                <a:latin typeface="Times New Roman" pitchFamily="18" charset="0"/>
                <a:cs typeface="Times New Roman" pitchFamily="18" charset="0"/>
              </a:rPr>
              <a:t>, тобто семи національностей. Заховане в очеретах та чагарниках, сільце </a:t>
            </a:r>
            <a:r>
              <a:rPr lang="uk-UA" sz="2000" b="1" dirty="0" err="1" smtClean="0">
                <a:latin typeface="Times New Roman" pitchFamily="18" charset="0"/>
                <a:cs typeface="Times New Roman" pitchFamily="18" charset="0"/>
              </a:rPr>
              <a:t>Семлик</a:t>
            </a:r>
            <a:r>
              <a:rPr lang="uk-UA" sz="2000" b="1" dirty="0" smtClean="0">
                <a:latin typeface="Times New Roman" pitchFamily="18" charset="0"/>
                <a:cs typeface="Times New Roman" pitchFamily="18" charset="0"/>
              </a:rPr>
              <a:t> розташувалося на пологому березі великої річки Синюхи.</a:t>
            </a:r>
          </a:p>
          <a:p>
            <a:r>
              <a:rPr lang="uk-UA" sz="2000" b="1" dirty="0" smtClean="0">
                <a:latin typeface="Times New Roman" pitchFamily="18" charset="0"/>
                <a:cs typeface="Times New Roman" pitchFamily="18" charset="0"/>
              </a:rPr>
              <a:t>     З 1830 року наше село вже іменувалося </a:t>
            </a:r>
            <a:r>
              <a:rPr lang="uk-UA" sz="2000" b="1" dirty="0" err="1" smtClean="0">
                <a:latin typeface="Times New Roman" pitchFamily="18" charset="0"/>
                <a:cs typeface="Times New Roman" pitchFamily="18" charset="0"/>
              </a:rPr>
              <a:t>Скалевою</a:t>
            </a:r>
            <a:r>
              <a:rPr lang="uk-UA" sz="2000" b="1" dirty="0" smtClean="0">
                <a:latin typeface="Times New Roman" pitchFamily="18" charset="0"/>
                <a:cs typeface="Times New Roman" pitchFamily="18" charset="0"/>
              </a:rPr>
              <a:t>. Населяли його військові поселенці, які займалися землеробством. Приземисті хати вже не тулилися біля річки, а широкими вулицями тяглися в степ, де була основна робота хліборобів. В </a:t>
            </a:r>
            <a:r>
              <a:rPr lang="uk-UA" sz="2000" b="1" dirty="0" err="1" smtClean="0">
                <a:latin typeface="Times New Roman" pitchFamily="18" charset="0"/>
                <a:cs typeface="Times New Roman" pitchFamily="18" charset="0"/>
              </a:rPr>
              <a:t>Скалевій</a:t>
            </a:r>
            <a:r>
              <a:rPr lang="uk-UA" sz="2000" b="1" dirty="0" smtClean="0">
                <a:latin typeface="Times New Roman" pitchFamily="18" charset="0"/>
                <a:cs typeface="Times New Roman" pitchFamily="18" charset="0"/>
              </a:rPr>
              <a:t> існувала </a:t>
            </a:r>
            <a:r>
              <a:rPr lang="uk-UA" sz="2000" b="1" dirty="0" err="1" smtClean="0">
                <a:latin typeface="Times New Roman" pitchFamily="18" charset="0"/>
                <a:cs typeface="Times New Roman" pitchFamily="18" charset="0"/>
              </a:rPr>
              <a:t>церковно</a:t>
            </a:r>
            <a:r>
              <a:rPr lang="uk-UA" sz="2000" b="1" dirty="0" smtClean="0">
                <a:latin typeface="Times New Roman" pitchFamily="18" charset="0"/>
                <a:cs typeface="Times New Roman" pitchFamily="18" charset="0"/>
              </a:rPr>
              <a:t> – приходська школа, в якій навчали грамоти невелику групу дітей заможних селян. Вперше про неї згадується у тому ж таки 1830 році.</a:t>
            </a:r>
          </a:p>
          <a:p>
            <a:r>
              <a:rPr lang="uk-UA" sz="2000" b="1" dirty="0" smtClean="0">
                <a:latin typeface="Times New Roman" pitchFamily="18" charset="0"/>
                <a:cs typeface="Times New Roman" pitchFamily="18" charset="0"/>
              </a:rPr>
              <a:t>     Після громадянської війни на території, яка тепер належить до </a:t>
            </a:r>
            <a:r>
              <a:rPr lang="uk-UA" sz="2000" b="1" dirty="0" err="1" smtClean="0">
                <a:latin typeface="Times New Roman" pitchFamily="18" charset="0"/>
                <a:cs typeface="Times New Roman" pitchFamily="18" charset="0"/>
              </a:rPr>
              <a:t>Скалівської</a:t>
            </a:r>
            <a:r>
              <a:rPr lang="uk-UA" sz="2000" b="1" dirty="0" smtClean="0">
                <a:latin typeface="Times New Roman" pitchFamily="18" charset="0"/>
                <a:cs typeface="Times New Roman" pitchFamily="18" charset="0"/>
              </a:rPr>
              <a:t> сільської ради, було створено кілька колгоспів: </a:t>
            </a:r>
            <a:r>
              <a:rPr lang="uk-UA" sz="2000" b="1" dirty="0" err="1" smtClean="0">
                <a:latin typeface="Times New Roman" pitchFamily="18" charset="0"/>
                <a:cs typeface="Times New Roman" pitchFamily="18" charset="0"/>
              </a:rPr>
              <a:t>„Червона</a:t>
            </a:r>
            <a:r>
              <a:rPr lang="uk-UA" sz="2000" b="1" dirty="0" smtClean="0">
                <a:latin typeface="Times New Roman" pitchFamily="18" charset="0"/>
                <a:cs typeface="Times New Roman" pitchFamily="18" charset="0"/>
              </a:rPr>
              <a:t> </a:t>
            </a:r>
            <a:r>
              <a:rPr lang="uk-UA" sz="2000" b="1" dirty="0" err="1" smtClean="0">
                <a:latin typeface="Times New Roman" pitchFamily="18" charset="0"/>
                <a:cs typeface="Times New Roman" pitchFamily="18" charset="0"/>
              </a:rPr>
              <a:t>Зірка”</a:t>
            </a:r>
            <a:r>
              <a:rPr lang="uk-UA" sz="2000" b="1" dirty="0" smtClean="0">
                <a:latin typeface="Times New Roman" pitchFamily="18" charset="0"/>
                <a:cs typeface="Times New Roman" pitchFamily="18" charset="0"/>
              </a:rPr>
              <a:t>, </a:t>
            </a:r>
            <a:r>
              <a:rPr lang="uk-UA" sz="2000" b="1" dirty="0" err="1" smtClean="0">
                <a:latin typeface="Times New Roman" pitchFamily="18" charset="0"/>
                <a:cs typeface="Times New Roman" pitchFamily="18" charset="0"/>
              </a:rPr>
              <a:t>„Перемога”</a:t>
            </a:r>
            <a:r>
              <a:rPr lang="uk-UA" sz="2000" b="1" dirty="0" smtClean="0">
                <a:latin typeface="Times New Roman" pitchFamily="18" charset="0"/>
                <a:cs typeface="Times New Roman" pitchFamily="18" charset="0"/>
              </a:rPr>
              <a:t>, </a:t>
            </a:r>
            <a:r>
              <a:rPr lang="uk-UA" sz="2000" b="1" dirty="0" err="1" smtClean="0">
                <a:latin typeface="Times New Roman" pitchFamily="18" charset="0"/>
                <a:cs typeface="Times New Roman" pitchFamily="18" charset="0"/>
              </a:rPr>
              <a:t>„Заповіт</a:t>
            </a:r>
            <a:r>
              <a:rPr lang="uk-UA" sz="2000" b="1" dirty="0" smtClean="0">
                <a:latin typeface="Times New Roman" pitchFamily="18" charset="0"/>
                <a:cs typeface="Times New Roman" pitchFamily="18" charset="0"/>
              </a:rPr>
              <a:t> </a:t>
            </a:r>
            <a:r>
              <a:rPr lang="uk-UA" sz="2000" b="1" dirty="0" err="1" smtClean="0">
                <a:latin typeface="Times New Roman" pitchFamily="18" charset="0"/>
                <a:cs typeface="Times New Roman" pitchFamily="18" charset="0"/>
              </a:rPr>
              <a:t>Ілліча”</a:t>
            </a:r>
            <a:r>
              <a:rPr lang="uk-UA" sz="2000" b="1" dirty="0" smtClean="0">
                <a:latin typeface="Times New Roman" pitchFamily="18" charset="0"/>
                <a:cs typeface="Times New Roman" pitchFamily="18" charset="0"/>
              </a:rPr>
              <a:t>, </a:t>
            </a:r>
            <a:r>
              <a:rPr lang="uk-UA" sz="2000" b="1" dirty="0" err="1" smtClean="0">
                <a:latin typeface="Times New Roman" pitchFamily="18" charset="0"/>
                <a:cs typeface="Times New Roman" pitchFamily="18" charset="0"/>
              </a:rPr>
              <a:t>„Червоний</a:t>
            </a:r>
            <a:r>
              <a:rPr lang="uk-UA" sz="2000" b="1" dirty="0" smtClean="0">
                <a:latin typeface="Times New Roman" pitchFamily="18" charset="0"/>
                <a:cs typeface="Times New Roman" pitchFamily="18" charset="0"/>
              </a:rPr>
              <a:t> </a:t>
            </a:r>
            <a:r>
              <a:rPr lang="uk-UA" sz="2000" b="1" dirty="0" err="1" smtClean="0">
                <a:latin typeface="Times New Roman" pitchFamily="18" charset="0"/>
                <a:cs typeface="Times New Roman" pitchFamily="18" charset="0"/>
              </a:rPr>
              <a:t>колективіст”</a:t>
            </a:r>
            <a:r>
              <a:rPr lang="uk-UA" sz="2000" b="1" dirty="0" smtClean="0">
                <a:latin typeface="Times New Roman" pitchFamily="18" charset="0"/>
                <a:cs typeface="Times New Roman" pitchFamily="18" charset="0"/>
              </a:rPr>
              <a:t>, </a:t>
            </a:r>
            <a:r>
              <a:rPr lang="uk-UA" sz="2000" b="1" dirty="0" err="1" smtClean="0">
                <a:latin typeface="Times New Roman" pitchFamily="18" charset="0"/>
                <a:cs typeface="Times New Roman" pitchFamily="18" charset="0"/>
              </a:rPr>
              <a:t>„Хлібороб”</a:t>
            </a:r>
            <a:r>
              <a:rPr lang="uk-UA" sz="2000" b="1" dirty="0" smtClean="0">
                <a:latin typeface="Times New Roman" pitchFamily="18" charset="0"/>
                <a:cs typeface="Times New Roman" pitchFamily="18" charset="0"/>
              </a:rPr>
              <a:t>, „8 </a:t>
            </a:r>
            <a:r>
              <a:rPr lang="uk-UA" sz="2000" b="1" dirty="0" err="1" smtClean="0">
                <a:latin typeface="Times New Roman" pitchFamily="18" charset="0"/>
                <a:cs typeface="Times New Roman" pitchFamily="18" charset="0"/>
              </a:rPr>
              <a:t>Березня”</a:t>
            </a:r>
            <a:r>
              <a:rPr lang="uk-UA" sz="2000" b="1" dirty="0" smtClean="0">
                <a:latin typeface="Times New Roman" pitchFamily="18" charset="0"/>
                <a:cs typeface="Times New Roman" pitchFamily="18" charset="0"/>
              </a:rPr>
              <a:t>, </a:t>
            </a:r>
            <a:r>
              <a:rPr lang="uk-UA" sz="2000" b="1" dirty="0" err="1" smtClean="0">
                <a:latin typeface="Times New Roman" pitchFamily="18" charset="0"/>
                <a:cs typeface="Times New Roman" pitchFamily="18" charset="0"/>
              </a:rPr>
              <a:t>„Запорожець”</a:t>
            </a:r>
            <a:r>
              <a:rPr lang="uk-UA" sz="2000" b="1" dirty="0" smtClean="0">
                <a:latin typeface="Times New Roman" pitchFamily="18" charset="0"/>
                <a:cs typeface="Times New Roman" pitchFamily="18" charset="0"/>
              </a:rPr>
              <a:t>.</a:t>
            </a:r>
          </a:p>
          <a:p>
            <a:r>
              <a:rPr lang="uk-UA" sz="2000" b="1" dirty="0" smtClean="0">
                <a:latin typeface="Times New Roman" pitchFamily="18" charset="0"/>
                <a:cs typeface="Times New Roman" pitchFamily="18" charset="0"/>
              </a:rPr>
              <a:t>     Трагічною сторінкою в житті наших земляків став 1933 рік. Голодомор приніс горе у родини селян.</a:t>
            </a:r>
            <a:endParaRPr lang="ru-RU" sz="2000" b="1"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4008" y="692696"/>
            <a:ext cx="4104456" cy="4893647"/>
          </a:xfrm>
          <a:prstGeom prst="rect">
            <a:avLst/>
          </a:prstGeom>
          <a:noFill/>
        </p:spPr>
        <p:txBody>
          <a:bodyPr wrap="square" rtlCol="0">
            <a:spAutoFit/>
          </a:bodyPr>
          <a:lstStyle/>
          <a:p>
            <a:r>
              <a:rPr lang="uk-UA" sz="2400" b="1" dirty="0" smtClean="0">
                <a:latin typeface="Times New Roman" pitchFamily="18" charset="0"/>
                <a:cs typeface="Times New Roman" pitchFamily="18" charset="0"/>
              </a:rPr>
              <a:t>Війна 1941 року забрала з колгоспних ланів кращих чоловіків. Німецькі окупанти знищували надбане, грабували, полонили молодь для праці в Німеччині. Багато наших земляків не повернулися з поля бою. </a:t>
            </a:r>
            <a:r>
              <a:rPr lang="uk-UA" sz="2400" b="1" dirty="0" err="1" smtClean="0">
                <a:latin typeface="Times New Roman" pitchFamily="18" charset="0"/>
                <a:cs typeface="Times New Roman" pitchFamily="18" charset="0"/>
              </a:rPr>
              <a:t>Пам</a:t>
            </a:r>
            <a:r>
              <a:rPr lang="ru-RU" sz="2400" b="1" dirty="0" smtClean="0">
                <a:latin typeface="Times New Roman" pitchFamily="18" charset="0"/>
                <a:cs typeface="Times New Roman" pitchFamily="18" charset="0"/>
              </a:rPr>
              <a:t>’</a:t>
            </a:r>
            <a:r>
              <a:rPr lang="uk-UA" sz="2400" b="1" dirty="0" smtClean="0">
                <a:latin typeface="Times New Roman" pitchFamily="18" charset="0"/>
                <a:cs typeface="Times New Roman" pitchFamily="18" charset="0"/>
              </a:rPr>
              <a:t>ять про них живе й досі в серцях вдячних нащадків, їхні імена </a:t>
            </a:r>
            <a:r>
              <a:rPr lang="uk-UA" sz="2400" b="1" dirty="0" err="1" smtClean="0">
                <a:latin typeface="Times New Roman" pitchFamily="18" charset="0"/>
                <a:cs typeface="Times New Roman" pitchFamily="18" charset="0"/>
              </a:rPr>
              <a:t>увіковічнені</a:t>
            </a:r>
            <a:r>
              <a:rPr lang="uk-UA" sz="2400" b="1" dirty="0" smtClean="0">
                <a:latin typeface="Times New Roman" pitchFamily="18" charset="0"/>
                <a:cs typeface="Times New Roman" pitchFamily="18" charset="0"/>
              </a:rPr>
              <a:t> на обеліску.</a:t>
            </a:r>
            <a:endParaRPr lang="ru-RU" sz="2400" b="1" dirty="0">
              <a:latin typeface="Times New Roman" pitchFamily="18" charset="0"/>
              <a:cs typeface="Times New Roman" pitchFamily="18" charset="0"/>
            </a:endParaRPr>
          </a:p>
        </p:txBody>
      </p:sp>
      <p:pic>
        <p:nvPicPr>
          <p:cNvPr id="3074" name="Picture 2" descr="C:\Users\Lenovo\Desktop\Т.Оксана\SAM_0902.JPG"/>
          <p:cNvPicPr>
            <a:picLocks noChangeAspect="1" noChangeArrowheads="1"/>
          </p:cNvPicPr>
          <p:nvPr/>
        </p:nvPicPr>
        <p:blipFill>
          <a:blip r:embed="rId2" cstate="print"/>
          <a:srcRect/>
          <a:stretch>
            <a:fillRect/>
          </a:stretch>
        </p:blipFill>
        <p:spPr bwMode="auto">
          <a:xfrm>
            <a:off x="899592" y="836712"/>
            <a:ext cx="3168352" cy="475252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1000" fill="hold"/>
                                        <p:tgtEl>
                                          <p:spTgt spid="3074"/>
                                        </p:tgtEl>
                                        <p:attrNameLst>
                                          <p:attrName>ppt_w</p:attrName>
                                        </p:attrNameLst>
                                      </p:cBhvr>
                                      <p:tavLst>
                                        <p:tav tm="0">
                                          <p:val>
                                            <p:strVal val="#ppt_w*0.70"/>
                                          </p:val>
                                        </p:tav>
                                        <p:tav tm="100000">
                                          <p:val>
                                            <p:strVal val="#ppt_w"/>
                                          </p:val>
                                        </p:tav>
                                      </p:tavLst>
                                    </p:anim>
                                    <p:anim calcmode="lin" valueType="num">
                                      <p:cBhvr>
                                        <p:cTn id="12" dur="1000" fill="hold"/>
                                        <p:tgtEl>
                                          <p:spTgt spid="3074"/>
                                        </p:tgtEl>
                                        <p:attrNameLst>
                                          <p:attrName>ppt_h</p:attrName>
                                        </p:attrNameLst>
                                      </p:cBhvr>
                                      <p:tavLst>
                                        <p:tav tm="0">
                                          <p:val>
                                            <p:strVal val="#ppt_h"/>
                                          </p:val>
                                        </p:tav>
                                        <p:tav tm="100000">
                                          <p:val>
                                            <p:strVal val="#ppt_h"/>
                                          </p:val>
                                        </p:tav>
                                      </p:tavLst>
                                    </p:anim>
                                    <p:animEffect transition="in" filter="fade">
                                      <p:cBhvr>
                                        <p:cTn id="13"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67544" y="461618"/>
            <a:ext cx="835292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11 березня 1944р. почалось форсування річки Синюхи.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результаті бою війська , під командуванням </a:t>
            </a:r>
            <a:r>
              <a:rPr kumimoji="0" lang="uk-UA"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Гільдуніна</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досягли околиць </a:t>
            </a:r>
            <a:r>
              <a:rPr kumimoji="0" lang="uk-UA"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с.Скалева</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Стомлені, виснажені, голодні, вони розмістилися у жителів села.</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3554" name="Picture 2" descr="C:\Users\Lenovo\Desktop\Т.Оксана\0c10fc78950a015d3dc578b299a7bca7.jpg"/>
          <p:cNvPicPr>
            <a:picLocks noChangeAspect="1" noChangeArrowheads="1"/>
          </p:cNvPicPr>
          <p:nvPr/>
        </p:nvPicPr>
        <p:blipFill>
          <a:blip r:embed="rId2" cstate="print"/>
          <a:srcRect/>
          <a:stretch>
            <a:fillRect/>
          </a:stretch>
        </p:blipFill>
        <p:spPr bwMode="auto">
          <a:xfrm>
            <a:off x="1619672" y="2060848"/>
            <a:ext cx="5561310" cy="3888432"/>
          </a:xfrm>
          <a:prstGeom prst="rect">
            <a:avLst/>
          </a:prstGeom>
          <a:ln>
            <a:noFill/>
          </a:ln>
          <a:effectLst>
            <a:softEdge rad="112500"/>
          </a:effec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fade">
                                      <p:cBhvr>
                                        <p:cTn id="7" dur="2000"/>
                                        <p:tgtEl>
                                          <p:spTgt spid="23553"/>
                                        </p:tgtEl>
                                      </p:cBhvr>
                                    </p:animEffect>
                                  </p:childTnLst>
                                </p:cTn>
                              </p:par>
                            </p:childTnLst>
                          </p:cTn>
                        </p:par>
                        <p:par>
                          <p:cTn id="8" fill="hold">
                            <p:stCondLst>
                              <p:cond delay="2000"/>
                            </p:stCondLst>
                            <p:childTnLst>
                              <p:par>
                                <p:cTn id="9" presetID="37" presetClass="entr" presetSubtype="0" fill="hold" nodeType="after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fade">
                                      <p:cBhvr>
                                        <p:cTn id="11" dur="1000"/>
                                        <p:tgtEl>
                                          <p:spTgt spid="23554"/>
                                        </p:tgtEl>
                                      </p:cBhvr>
                                    </p:animEffect>
                                    <p:anim calcmode="lin" valueType="num">
                                      <p:cBhvr>
                                        <p:cTn id="12" dur="1000" fill="hold"/>
                                        <p:tgtEl>
                                          <p:spTgt spid="23554"/>
                                        </p:tgtEl>
                                        <p:attrNameLst>
                                          <p:attrName>ppt_x</p:attrName>
                                        </p:attrNameLst>
                                      </p:cBhvr>
                                      <p:tavLst>
                                        <p:tav tm="0">
                                          <p:val>
                                            <p:strVal val="#ppt_x"/>
                                          </p:val>
                                        </p:tav>
                                        <p:tav tm="100000">
                                          <p:val>
                                            <p:strVal val="#ppt_x"/>
                                          </p:val>
                                        </p:tav>
                                      </p:tavLst>
                                    </p:anim>
                                    <p:anim calcmode="lin" valueType="num">
                                      <p:cBhvr>
                                        <p:cTn id="13" dur="900" decel="100000" fill="hold"/>
                                        <p:tgtEl>
                                          <p:spTgt spid="235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35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3645024"/>
            <a:ext cx="8064896" cy="2246769"/>
          </a:xfrm>
          <a:prstGeom prst="rect">
            <a:avLst/>
          </a:prstGeom>
          <a:noFill/>
        </p:spPr>
        <p:txBody>
          <a:bodyPr wrap="square" rtlCol="0">
            <a:spAutoFit/>
          </a:bodyPr>
          <a:lstStyle/>
          <a:p>
            <a:r>
              <a:rPr lang="uk-UA" sz="2000" b="1" dirty="0" smtClean="0">
                <a:latin typeface="Times New Roman" pitchFamily="18" charset="0"/>
                <a:cs typeface="Times New Roman" pitchFamily="18" charset="0"/>
              </a:rPr>
              <a:t>12 березня в селі відбувалася перестрілка між німецькими та радянськими військами. В результаті цієї перестрілки загинула і частина мирних жителів нашого села. Шість наших односельчан загинули при спорудженні мосту. Це :батько та син </a:t>
            </a:r>
            <a:r>
              <a:rPr lang="uk-UA" sz="2000" b="1" dirty="0" err="1" smtClean="0">
                <a:latin typeface="Times New Roman" pitchFamily="18" charset="0"/>
                <a:cs typeface="Times New Roman" pitchFamily="18" charset="0"/>
              </a:rPr>
              <a:t>Бафталовські</a:t>
            </a:r>
            <a:r>
              <a:rPr lang="uk-UA" sz="2000" b="1" dirty="0" smtClean="0">
                <a:latin typeface="Times New Roman" pitchFamily="18" charset="0"/>
                <a:cs typeface="Times New Roman" pitchFamily="18" charset="0"/>
              </a:rPr>
              <a:t> Василь Феофанович та Валентин Васильович, Прийма Віталій Іванович, брати </a:t>
            </a:r>
            <a:r>
              <a:rPr lang="uk-UA" sz="2000" b="1" dirty="0" err="1" smtClean="0">
                <a:latin typeface="Times New Roman" pitchFamily="18" charset="0"/>
                <a:cs typeface="Times New Roman" pitchFamily="18" charset="0"/>
              </a:rPr>
              <a:t>Негрови</a:t>
            </a:r>
            <a:r>
              <a:rPr lang="uk-UA" sz="2000" b="1" dirty="0" smtClean="0">
                <a:latin typeface="Times New Roman" pitchFamily="18" charset="0"/>
                <a:cs typeface="Times New Roman" pitchFamily="18" charset="0"/>
              </a:rPr>
              <a:t>: Данило Іванович та Степан Іванович, Зайцев Харитон..</a:t>
            </a:r>
            <a:endParaRPr lang="ru-RU" sz="2000" b="1" dirty="0">
              <a:latin typeface="Times New Roman" pitchFamily="18" charset="0"/>
              <a:cs typeface="Times New Roman" pitchFamily="18" charset="0"/>
            </a:endParaRPr>
          </a:p>
        </p:txBody>
      </p:sp>
      <p:pic>
        <p:nvPicPr>
          <p:cNvPr id="24578" name="Picture 2" descr="C:\Users\Lenovo\Desktop\Т.Оксана\6260537r2i.jpg"/>
          <p:cNvPicPr>
            <a:picLocks noChangeAspect="1" noChangeArrowheads="1"/>
          </p:cNvPicPr>
          <p:nvPr/>
        </p:nvPicPr>
        <p:blipFill>
          <a:blip r:embed="rId2" cstate="print"/>
          <a:srcRect/>
          <a:stretch>
            <a:fillRect/>
          </a:stretch>
        </p:blipFill>
        <p:spPr bwMode="auto">
          <a:xfrm>
            <a:off x="1835696" y="404664"/>
            <a:ext cx="5112568" cy="3241186"/>
          </a:xfrm>
          <a:prstGeom prst="rect">
            <a:avLst/>
          </a:prstGeom>
          <a:ln>
            <a:noFill/>
          </a:ln>
          <a:effectLst>
            <a:softEdge rad="112500"/>
          </a:effec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24578"/>
                                        </p:tgtEl>
                                        <p:attrNameLst>
                                          <p:attrName>style.visibility</p:attrName>
                                        </p:attrNameLst>
                                      </p:cBhvr>
                                      <p:to>
                                        <p:strVal val="visible"/>
                                      </p:to>
                                    </p:set>
                                    <p:anim calcmode="lin" valueType="num">
                                      <p:cBhvr>
                                        <p:cTn id="15" dur="1000" fill="hold"/>
                                        <p:tgtEl>
                                          <p:spTgt spid="24578"/>
                                        </p:tgtEl>
                                        <p:attrNameLst>
                                          <p:attrName>ppt_w</p:attrName>
                                        </p:attrNameLst>
                                      </p:cBhvr>
                                      <p:tavLst>
                                        <p:tav tm="0">
                                          <p:val>
                                            <p:fltVal val="0"/>
                                          </p:val>
                                        </p:tav>
                                        <p:tav tm="100000">
                                          <p:val>
                                            <p:strVal val="#ppt_w"/>
                                          </p:val>
                                        </p:tav>
                                      </p:tavLst>
                                    </p:anim>
                                    <p:anim calcmode="lin" valueType="num">
                                      <p:cBhvr>
                                        <p:cTn id="16" dur="1000" fill="hold"/>
                                        <p:tgtEl>
                                          <p:spTgt spid="24578"/>
                                        </p:tgtEl>
                                        <p:attrNameLst>
                                          <p:attrName>ppt_h</p:attrName>
                                        </p:attrNameLst>
                                      </p:cBhvr>
                                      <p:tavLst>
                                        <p:tav tm="0">
                                          <p:val>
                                            <p:fltVal val="0"/>
                                          </p:val>
                                        </p:tav>
                                        <p:tav tm="100000">
                                          <p:val>
                                            <p:strVal val="#ppt_h"/>
                                          </p:val>
                                        </p:tav>
                                      </p:tavLst>
                                    </p:anim>
                                    <p:anim calcmode="lin" valueType="num">
                                      <p:cBhvr>
                                        <p:cTn id="17" dur="1000" fill="hold"/>
                                        <p:tgtEl>
                                          <p:spTgt spid="24578"/>
                                        </p:tgtEl>
                                        <p:attrNameLst>
                                          <p:attrName>style.rotation</p:attrName>
                                        </p:attrNameLst>
                                      </p:cBhvr>
                                      <p:tavLst>
                                        <p:tav tm="0">
                                          <p:val>
                                            <p:fltVal val="90"/>
                                          </p:val>
                                        </p:tav>
                                        <p:tav tm="100000">
                                          <p:val>
                                            <p:fltVal val="0"/>
                                          </p:val>
                                        </p:tav>
                                      </p:tavLst>
                                    </p:anim>
                                    <p:animEffect transition="in" filter="fade">
                                      <p:cBhvr>
                                        <p:cTn id="18"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548680"/>
            <a:ext cx="8064896" cy="1938992"/>
          </a:xfrm>
          <a:prstGeom prst="rect">
            <a:avLst/>
          </a:prstGeom>
          <a:noFill/>
        </p:spPr>
        <p:txBody>
          <a:bodyPr wrap="square" rtlCol="0">
            <a:spAutoFit/>
          </a:bodyPr>
          <a:lstStyle/>
          <a:p>
            <a:r>
              <a:rPr lang="uk-UA" sz="2400" dirty="0" smtClean="0">
                <a:latin typeface="Times New Roman" pitchFamily="18" charset="0"/>
                <a:cs typeface="Times New Roman" pitchFamily="18" charset="0"/>
              </a:rPr>
              <a:t>В другій половині дня радянські війська , отримавши підкріплення частинами,які наступали в напрямку </a:t>
            </a:r>
            <a:r>
              <a:rPr lang="uk-UA" sz="2400" dirty="0" err="1" smtClean="0">
                <a:latin typeface="Times New Roman" pitchFamily="18" charset="0"/>
                <a:cs typeface="Times New Roman" pitchFamily="18" charset="0"/>
              </a:rPr>
              <a:t>м.Тального</a:t>
            </a:r>
            <a:r>
              <a:rPr lang="uk-UA" sz="2400" dirty="0" smtClean="0">
                <a:latin typeface="Times New Roman" pitchFamily="18" charset="0"/>
                <a:cs typeface="Times New Roman" pitchFamily="18" charset="0"/>
              </a:rPr>
              <a:t> та під прикриттям артдивізіону «Катюш»,які вели вогонь з Павлівки, розпочали другу спробу звільнення села.</a:t>
            </a:r>
            <a:endParaRPr lang="ru-RU" sz="2400" dirty="0">
              <a:latin typeface="Times New Roman" pitchFamily="18" charset="0"/>
              <a:cs typeface="Times New Roman" pitchFamily="18" charset="0"/>
            </a:endParaRPr>
          </a:p>
        </p:txBody>
      </p:sp>
      <p:pic>
        <p:nvPicPr>
          <p:cNvPr id="25602" name="Picture 2" descr="C:\Users\Lenovo\Desktop\Т.Оксана\34841.jpg"/>
          <p:cNvPicPr>
            <a:picLocks noChangeAspect="1" noChangeArrowheads="1"/>
          </p:cNvPicPr>
          <p:nvPr/>
        </p:nvPicPr>
        <p:blipFill>
          <a:blip r:embed="rId2" cstate="print"/>
          <a:srcRect/>
          <a:stretch>
            <a:fillRect/>
          </a:stretch>
        </p:blipFill>
        <p:spPr bwMode="auto">
          <a:xfrm>
            <a:off x="1619672" y="2492896"/>
            <a:ext cx="5178152" cy="3236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4" presetClass="entr" presetSubtype="0" fill="hold" nodeType="afterEffect">
                                  <p:stCondLst>
                                    <p:cond delay="0"/>
                                  </p:stCondLst>
                                  <p:childTnLst>
                                    <p:set>
                                      <p:cBhvr>
                                        <p:cTn id="13" dur="1" fill="hold">
                                          <p:stCondLst>
                                            <p:cond delay="0"/>
                                          </p:stCondLst>
                                        </p:cTn>
                                        <p:tgtEl>
                                          <p:spTgt spid="25602"/>
                                        </p:tgtEl>
                                        <p:attrNameLst>
                                          <p:attrName>style.visibility</p:attrName>
                                        </p:attrNameLst>
                                      </p:cBhvr>
                                      <p:to>
                                        <p:strVal val="visible"/>
                                      </p:to>
                                    </p:set>
                                    <p:anim from="(-#ppt_w/2)" to="(#ppt_x)" calcmode="lin" valueType="num">
                                      <p:cBhvr>
                                        <p:cTn id="14" dur="600" fill="hold">
                                          <p:stCondLst>
                                            <p:cond delay="0"/>
                                          </p:stCondLst>
                                        </p:cTn>
                                        <p:tgtEl>
                                          <p:spTgt spid="25602"/>
                                        </p:tgtEl>
                                        <p:attrNameLst>
                                          <p:attrName>ppt_x</p:attrName>
                                        </p:attrNameLst>
                                      </p:cBhvr>
                                    </p:anim>
                                    <p:anim from="0" to="-1.0" calcmode="lin" valueType="num">
                                      <p:cBhvr>
                                        <p:cTn id="15" dur="200" decel="50000" autoRev="1" fill="hold">
                                          <p:stCondLst>
                                            <p:cond delay="600"/>
                                          </p:stCondLst>
                                        </p:cTn>
                                        <p:tgtEl>
                                          <p:spTgt spid="25602"/>
                                        </p:tgtEl>
                                        <p:attrNameLst>
                                          <p:attrName>xshear</p:attrName>
                                        </p:attrNameLst>
                                      </p:cBhvr>
                                    </p:anim>
                                    <p:animScale>
                                      <p:cBhvr>
                                        <p:cTn id="16" dur="200" decel="100000" autoRev="1" fill="hold">
                                          <p:stCondLst>
                                            <p:cond delay="600"/>
                                          </p:stCondLst>
                                        </p:cTn>
                                        <p:tgtEl>
                                          <p:spTgt spid="25602"/>
                                        </p:tgtEl>
                                      </p:cBhvr>
                                      <p:from x="100000" y="100000"/>
                                      <p:to x="80000" y="100000"/>
                                    </p:animScale>
                                    <p:anim by="(#ppt_h/3+#ppt_w*0.1)" calcmode="lin" valueType="num">
                                      <p:cBhvr additive="sum">
                                        <p:cTn id="17" dur="200" decel="100000" autoRev="1" fill="hold">
                                          <p:stCondLst>
                                            <p:cond delay="600"/>
                                          </p:stCondLst>
                                        </p:cTn>
                                        <p:tgtEl>
                                          <p:spTgt spid="2560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365104"/>
            <a:ext cx="8280920" cy="1323439"/>
          </a:xfrm>
          <a:prstGeom prst="rect">
            <a:avLst/>
          </a:prstGeom>
          <a:noFill/>
        </p:spPr>
        <p:txBody>
          <a:bodyPr wrap="square" rtlCol="0">
            <a:spAutoFit/>
          </a:bodyPr>
          <a:lstStyle/>
          <a:p>
            <a:r>
              <a:rPr lang="uk-UA" dirty="0" smtClean="0"/>
              <a:t> </a:t>
            </a:r>
            <a:r>
              <a:rPr lang="uk-UA" sz="2000" b="1" dirty="0" smtClean="0">
                <a:latin typeface="Times New Roman" pitchFamily="18" charset="0"/>
                <a:cs typeface="Times New Roman" pitchFamily="18" charset="0"/>
              </a:rPr>
              <a:t>13 березня 1944 року наше село було звільнене від фашистів. Почалася відбудова зруйнованого господарства. П</a:t>
            </a:r>
            <a:r>
              <a:rPr lang="ru-RU" sz="2000" b="1" dirty="0" smtClean="0">
                <a:latin typeface="Times New Roman" pitchFamily="18" charset="0"/>
                <a:cs typeface="Times New Roman" pitchFamily="18" charset="0"/>
              </a:rPr>
              <a:t>’</a:t>
            </a:r>
            <a:r>
              <a:rPr lang="uk-UA" sz="2000" b="1" dirty="0" err="1" smtClean="0">
                <a:latin typeface="Times New Roman" pitchFamily="18" charset="0"/>
                <a:cs typeface="Times New Roman" pitchFamily="18" charset="0"/>
              </a:rPr>
              <a:t>ятдесяті</a:t>
            </a:r>
            <a:r>
              <a:rPr lang="uk-UA" sz="2000" b="1" dirty="0" smtClean="0">
                <a:latin typeface="Times New Roman" pitchFamily="18" charset="0"/>
                <a:cs typeface="Times New Roman" pitchFamily="18" charset="0"/>
              </a:rPr>
              <a:t> роки ввійшли в історію створення </a:t>
            </a:r>
            <a:r>
              <a:rPr lang="uk-UA" sz="2000" b="1" dirty="0" err="1" smtClean="0">
                <a:latin typeface="Times New Roman" pitchFamily="18" charset="0"/>
                <a:cs typeface="Times New Roman" pitchFamily="18" charset="0"/>
              </a:rPr>
              <a:t>Скалевої</a:t>
            </a:r>
            <a:r>
              <a:rPr lang="uk-UA" sz="2000" b="1" dirty="0" smtClean="0">
                <a:latin typeface="Times New Roman" pitchFamily="18" charset="0"/>
                <a:cs typeface="Times New Roman" pitchFamily="18" charset="0"/>
              </a:rPr>
              <a:t>, як роки нового піднесення сільськогосподарського виробництва.</a:t>
            </a:r>
            <a:endParaRPr lang="ru-RU" sz="2000" b="1" dirty="0">
              <a:latin typeface="Times New Roman" pitchFamily="18" charset="0"/>
              <a:cs typeface="Times New Roman" pitchFamily="18" charset="0"/>
            </a:endParaRPr>
          </a:p>
        </p:txBody>
      </p:sp>
      <p:pic>
        <p:nvPicPr>
          <p:cNvPr id="4098" name="Picture 2" descr="C:\Users\Lenovo\Desktop\Т.Оксана\74ae6d9e33b8.jpg"/>
          <p:cNvPicPr>
            <a:picLocks noChangeAspect="1" noChangeArrowheads="1"/>
          </p:cNvPicPr>
          <p:nvPr/>
        </p:nvPicPr>
        <p:blipFill>
          <a:blip r:embed="rId2" cstate="print"/>
          <a:srcRect/>
          <a:stretch>
            <a:fillRect/>
          </a:stretch>
        </p:blipFill>
        <p:spPr bwMode="auto">
          <a:xfrm>
            <a:off x="1907704" y="548680"/>
            <a:ext cx="5472608" cy="3685910"/>
          </a:xfrm>
          <a:prstGeom prst="rect">
            <a:avLst/>
          </a:prstGeom>
          <a:ln>
            <a:noFill/>
          </a:ln>
          <a:effectLst>
            <a:outerShdw blurRad="190500" algn="tl" rotWithShape="0">
              <a:srgbClr val="000000">
                <a:alpha val="70000"/>
              </a:srgb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8" presetClass="entr" presetSubtype="0" accel="50000"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p:cTn id="16" dur="1000" fill="hold"/>
                                        <p:tgtEl>
                                          <p:spTgt spid="40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4098"/>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4098"/>
                                        </p:tgtEl>
                                        <p:attrNameLst>
                                          <p:attrName>ppt_y</p:attrName>
                                        </p:attrNameLst>
                                      </p:cBhvr>
                                      <p:tavLst>
                                        <p:tav tm="0">
                                          <p:val>
                                            <p:strVal val="#ppt_y"/>
                                          </p:val>
                                        </p:tav>
                                        <p:tav tm="100000">
                                          <p:val>
                                            <p:strVal val="#ppt_y"/>
                                          </p:val>
                                        </p:tav>
                                      </p:tavLst>
                                    </p:anim>
                                    <p:animEffect transition="in" filter="fade">
                                      <p:cBhvr>
                                        <p:cTn id="1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1267</Words>
  <Application>Microsoft Office PowerPoint</Application>
  <PresentationFormat>Экран (4:3)</PresentationFormat>
  <Paragraphs>46</Paragraphs>
  <Slides>20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20</vt:i4>
      </vt:variant>
    </vt:vector>
  </HeadingPairs>
  <TitlesOfParts>
    <vt:vector size="22" baseType="lpstr">
      <vt:lpstr>Аспект</vt: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Анастасия</dc:creator>
  <cp:lastModifiedBy>Admin</cp:lastModifiedBy>
  <cp:revision>27</cp:revision>
  <dcterms:created xsi:type="dcterms:W3CDTF">2014-04-14T16:25:28Z</dcterms:created>
  <dcterms:modified xsi:type="dcterms:W3CDTF">2014-04-16T17:09:05Z</dcterms:modified>
</cp:coreProperties>
</file>